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305" r:id="rId3"/>
    <p:sldId id="257" r:id="rId4"/>
    <p:sldId id="258" r:id="rId5"/>
    <p:sldId id="306" r:id="rId6"/>
    <p:sldId id="259" r:id="rId7"/>
    <p:sldId id="260" r:id="rId8"/>
    <p:sldId id="307" r:id="rId9"/>
    <p:sldId id="261" r:id="rId10"/>
    <p:sldId id="308" r:id="rId11"/>
    <p:sldId id="318" r:id="rId12"/>
    <p:sldId id="262" r:id="rId13"/>
    <p:sldId id="317" r:id="rId14"/>
    <p:sldId id="309" r:id="rId15"/>
    <p:sldId id="303" r:id="rId16"/>
    <p:sldId id="263" r:id="rId17"/>
    <p:sldId id="310" r:id="rId18"/>
    <p:sldId id="311" r:id="rId19"/>
    <p:sldId id="264" r:id="rId20"/>
    <p:sldId id="265" r:id="rId21"/>
    <p:sldId id="266" r:id="rId22"/>
    <p:sldId id="267" r:id="rId23"/>
    <p:sldId id="312" r:id="rId24"/>
    <p:sldId id="268" r:id="rId25"/>
    <p:sldId id="313" r:id="rId26"/>
    <p:sldId id="269" r:id="rId27"/>
    <p:sldId id="270" r:id="rId28"/>
    <p:sldId id="271" r:id="rId29"/>
    <p:sldId id="272" r:id="rId30"/>
    <p:sldId id="273" r:id="rId31"/>
    <p:sldId id="274" r:id="rId32"/>
    <p:sldId id="314" r:id="rId33"/>
    <p:sldId id="319" r:id="rId34"/>
    <p:sldId id="275" r:id="rId35"/>
    <p:sldId id="276" r:id="rId36"/>
    <p:sldId id="277" r:id="rId37"/>
    <p:sldId id="321" r:id="rId38"/>
    <p:sldId id="278" r:id="rId39"/>
    <p:sldId id="279" r:id="rId40"/>
    <p:sldId id="315" r:id="rId41"/>
    <p:sldId id="280" r:id="rId42"/>
    <p:sldId id="281" r:id="rId43"/>
    <p:sldId id="282" r:id="rId44"/>
    <p:sldId id="283" r:id="rId45"/>
    <p:sldId id="284" r:id="rId46"/>
    <p:sldId id="285" r:id="rId47"/>
    <p:sldId id="300" r:id="rId48"/>
    <p:sldId id="286" r:id="rId49"/>
    <p:sldId id="320" r:id="rId50"/>
    <p:sldId id="287" r:id="rId51"/>
    <p:sldId id="288" r:id="rId52"/>
    <p:sldId id="289" r:id="rId53"/>
    <p:sldId id="290" r:id="rId54"/>
    <p:sldId id="291" r:id="rId55"/>
    <p:sldId id="316" r:id="rId56"/>
    <p:sldId id="292" r:id="rId57"/>
    <p:sldId id="293" r:id="rId58"/>
    <p:sldId id="294" r:id="rId59"/>
    <p:sldId id="295" r:id="rId60"/>
    <p:sldId id="296" r:id="rId61"/>
    <p:sldId id="322" r:id="rId62"/>
    <p:sldId id="297" r:id="rId63"/>
    <p:sldId id="298" r:id="rId64"/>
    <p:sldId id="299" r:id="rId65"/>
    <p:sldId id="323" r:id="rId6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4/1/2018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702364" y="1086678"/>
            <a:ext cx="11039061" cy="5018847"/>
          </a:xfrm>
        </p:spPr>
        <p:txBody>
          <a:bodyPr>
            <a:normAutofit/>
          </a:bodyPr>
          <a:lstStyle/>
          <a:p>
            <a:r>
              <a:rPr lang="sr-Cyrl-RS" sz="4800" b="1" dirty="0"/>
              <a:t>Развојне и стечене неправилности зуба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585871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9717" y="365125"/>
            <a:ext cx="4443213" cy="1325563"/>
          </a:xfrm>
        </p:spPr>
        <p:txBody>
          <a:bodyPr>
            <a:normAutofit/>
          </a:bodyPr>
          <a:lstStyle/>
          <a:p>
            <a:r>
              <a:rPr lang="sr-Cyrl-RS" sz="4000" dirty="0"/>
              <a:t>МИКРОДОНЦИЈА</a:t>
            </a:r>
            <a:endParaRPr lang="en-US" sz="4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952" y="1828800"/>
            <a:ext cx="7353837" cy="4533363"/>
          </a:xfrm>
        </p:spPr>
      </p:pic>
    </p:spTree>
    <p:extLst>
      <p:ext uri="{BB962C8B-B14F-4D97-AF65-F5344CB8AC3E}">
        <p14:creationId xmlns:p14="http://schemas.microsoft.com/office/powerpoint/2010/main" val="1420903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</a:t>
            </a:r>
            <a:r>
              <a:rPr lang="sr-Cyrl-RS" dirty="0" err="1"/>
              <a:t>икродонција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220" y="1690689"/>
            <a:ext cx="10496281" cy="4954810"/>
          </a:xfrm>
        </p:spPr>
      </p:pic>
    </p:spTree>
    <p:extLst>
      <p:ext uri="{BB962C8B-B14F-4D97-AF65-F5344CB8AC3E}">
        <p14:creationId xmlns:p14="http://schemas.microsoft.com/office/powerpoint/2010/main" val="543840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Неправилности у броју зуба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200" b="1" dirty="0">
                <a:solidFill>
                  <a:srgbClr val="FFFF00"/>
                </a:solidFill>
              </a:rPr>
              <a:t>ХИПЕРДОНЦИЈА-ПРЕКОБРОЈНИ ЗУБИ</a:t>
            </a:r>
          </a:p>
          <a:p>
            <a:pPr marL="0" indent="0">
              <a:buNone/>
            </a:pPr>
            <a:endParaRPr lang="sr-Cyrl-RS" sz="3200" b="1" dirty="0">
              <a:solidFill>
                <a:srgbClr val="FFFF00"/>
              </a:solidFill>
            </a:endParaRPr>
          </a:p>
          <a:p>
            <a:r>
              <a:rPr lang="sr-Cyrl-RS" sz="3200" dirty="0"/>
              <a:t>Појављује се код свих врста зуба.</a:t>
            </a:r>
          </a:p>
          <a:p>
            <a:r>
              <a:rPr lang="sr-Cyrl-RS" sz="3200" dirty="0"/>
              <a:t>Прекобројни секутић (</a:t>
            </a:r>
            <a:r>
              <a:rPr lang="sr-Latn-RS" sz="3200" b="1" i="1" dirty="0" err="1"/>
              <a:t>meziodens</a:t>
            </a:r>
            <a:r>
              <a:rPr lang="sr-Latn-RS" sz="3200" i="1" dirty="0"/>
              <a:t>)</a:t>
            </a:r>
            <a:r>
              <a:rPr lang="sr-Cyrl-RS" sz="3200" i="1" dirty="0"/>
              <a:t> </a:t>
            </a:r>
            <a:r>
              <a:rPr lang="sr-Cyrl-RS" sz="3200" dirty="0"/>
              <a:t>је</a:t>
            </a:r>
            <a:r>
              <a:rPr lang="sr-Cyrl-RS" sz="3200" i="1" dirty="0"/>
              <a:t> </a:t>
            </a:r>
            <a:r>
              <a:rPr lang="sr-Cyrl-RS" sz="3200" dirty="0"/>
              <a:t>најчешћи.</a:t>
            </a:r>
          </a:p>
          <a:p>
            <a:r>
              <a:rPr lang="sr-Cyrl-RS" sz="3200" dirty="0"/>
              <a:t>Изникне </a:t>
            </a:r>
            <a:r>
              <a:rPr lang="sr-Cyrl-RS" sz="3200" dirty="0" err="1"/>
              <a:t>палатинално</a:t>
            </a:r>
            <a:r>
              <a:rPr lang="sr-Cyrl-RS" sz="3200" dirty="0"/>
              <a:t> у односу према горњим медијалним секутићима.</a:t>
            </a:r>
          </a:p>
          <a:p>
            <a:r>
              <a:rPr lang="sr-Cyrl-RS" sz="3200" dirty="0"/>
              <a:t>Прекобројни секутић ремети </a:t>
            </a:r>
            <a:r>
              <a:rPr lang="sr-Cyrl-RS" sz="3200" dirty="0" err="1"/>
              <a:t>оклузију</a:t>
            </a:r>
            <a:r>
              <a:rPr lang="sr-Cyrl-RS" sz="3200" dirty="0"/>
              <a:t> и естетику и ваља га на време извадити.</a:t>
            </a:r>
          </a:p>
        </p:txBody>
      </p:sp>
    </p:spTree>
    <p:extLst>
      <p:ext uri="{BB962C8B-B14F-4D97-AF65-F5344CB8AC3E}">
        <p14:creationId xmlns:p14="http://schemas.microsoft.com/office/powerpoint/2010/main" val="97557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Прекобројни зуб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254" y="1825625"/>
            <a:ext cx="8010659" cy="4351338"/>
          </a:xfrm>
        </p:spPr>
      </p:pic>
    </p:spTree>
    <p:extLst>
      <p:ext uri="{BB962C8B-B14F-4D97-AF65-F5344CB8AC3E}">
        <p14:creationId xmlns:p14="http://schemas.microsoft.com/office/powerpoint/2010/main" val="25157065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5014" y="365125"/>
            <a:ext cx="9228786" cy="1325563"/>
          </a:xfrm>
        </p:spPr>
        <p:txBody>
          <a:bodyPr>
            <a:normAutofit/>
          </a:bodyPr>
          <a:lstStyle/>
          <a:p>
            <a:r>
              <a:rPr lang="sr-Cyrl-RS" sz="4000" b="1" dirty="0" err="1">
                <a:solidFill>
                  <a:srgbClr val="FFFF00"/>
                </a:solidFill>
              </a:rPr>
              <a:t>Хипердонција</a:t>
            </a:r>
            <a:r>
              <a:rPr lang="sr-Cyrl-RS" sz="4000" b="1" dirty="0">
                <a:solidFill>
                  <a:srgbClr val="FFFF00"/>
                </a:solidFill>
              </a:rPr>
              <a:t>- прекобројни зуби</a:t>
            </a:r>
            <a:endParaRPr lang="en-US" sz="4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2524259"/>
            <a:ext cx="10233800" cy="3652704"/>
          </a:xfrm>
        </p:spPr>
        <p:txBody>
          <a:bodyPr>
            <a:normAutofit/>
          </a:bodyPr>
          <a:lstStyle/>
          <a:p>
            <a:r>
              <a:rPr lang="sr-Cyrl-RS" sz="3200" dirty="0"/>
              <a:t>Врло често прекобројни зуби су </a:t>
            </a:r>
            <a:r>
              <a:rPr lang="sr-Cyrl-RS" sz="3200" b="1" dirty="0" err="1">
                <a:solidFill>
                  <a:srgbClr val="FFFF00"/>
                </a:solidFill>
              </a:rPr>
              <a:t>парамолари</a:t>
            </a:r>
            <a:r>
              <a:rPr lang="sr-Cyrl-RS" sz="3200" dirty="0"/>
              <a:t> смештени између </a:t>
            </a:r>
            <a:r>
              <a:rPr lang="sr-Cyrl-RS" sz="3200" dirty="0" err="1"/>
              <a:t>кутњака</a:t>
            </a:r>
            <a:r>
              <a:rPr lang="sr-Cyrl-RS" sz="3200" dirty="0"/>
              <a:t>, односно </a:t>
            </a:r>
            <a:r>
              <a:rPr lang="sr-Cyrl-RS" sz="3200" dirty="0" err="1"/>
              <a:t>лингвално</a:t>
            </a:r>
            <a:r>
              <a:rPr lang="sr-Cyrl-RS" sz="3200" dirty="0"/>
              <a:t> и </a:t>
            </a:r>
            <a:r>
              <a:rPr lang="sr-Cyrl-RS" sz="3200" dirty="0" err="1"/>
              <a:t>палатинално</a:t>
            </a:r>
            <a:r>
              <a:rPr lang="sr-Cyrl-RS" sz="3200" dirty="0"/>
              <a:t>, и </a:t>
            </a:r>
            <a:r>
              <a:rPr lang="sr-Cyrl-RS" sz="3200" b="1" dirty="0" err="1">
                <a:solidFill>
                  <a:srgbClr val="FFFF00"/>
                </a:solidFill>
              </a:rPr>
              <a:t>ретромолари</a:t>
            </a:r>
            <a:r>
              <a:rPr lang="sr-Cyrl-RS" sz="3200" dirty="0">
                <a:solidFill>
                  <a:srgbClr val="FFFF00"/>
                </a:solidFill>
              </a:rPr>
              <a:t> </a:t>
            </a:r>
            <a:r>
              <a:rPr lang="sr-Cyrl-RS" sz="3200" dirty="0"/>
              <a:t>у наставку </a:t>
            </a:r>
            <a:r>
              <a:rPr lang="sr-Cyrl-RS" sz="3200" dirty="0" err="1"/>
              <a:t>алвеолног</a:t>
            </a:r>
            <a:r>
              <a:rPr lang="sr-Cyrl-RS" sz="3200" dirty="0"/>
              <a:t> гребена после трећег </a:t>
            </a:r>
            <a:r>
              <a:rPr lang="sr-Cyrl-RS" sz="3200" dirty="0" err="1"/>
              <a:t>кутњака</a:t>
            </a:r>
            <a:r>
              <a:rPr lang="sr-Cyrl-RS" sz="3200" dirty="0"/>
              <a:t>.</a:t>
            </a:r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01283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8035" y="231820"/>
            <a:ext cx="11217498" cy="634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4479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Неправилности у броју зуба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200" b="1" dirty="0">
                <a:solidFill>
                  <a:srgbClr val="FFFF00"/>
                </a:solidFill>
              </a:rPr>
              <a:t>ХИПОДОНЦИЈА-СМАЊЕН БРОЈ ЗУБА </a:t>
            </a:r>
          </a:p>
          <a:p>
            <a:r>
              <a:rPr lang="sr-Cyrl-RS" sz="3200" dirty="0">
                <a:solidFill>
                  <a:schemeClr val="tx1"/>
                </a:solidFill>
              </a:rPr>
              <a:t>Еволуцијска појава у складу са смањењем вилице.</a:t>
            </a:r>
          </a:p>
          <a:p>
            <a:r>
              <a:rPr lang="sr-Cyrl-RS" sz="3200" dirty="0">
                <a:solidFill>
                  <a:schemeClr val="tx1"/>
                </a:solidFill>
              </a:rPr>
              <a:t>Преноси се </a:t>
            </a:r>
            <a:r>
              <a:rPr lang="sr-Cyrl-RS" sz="3200" dirty="0" err="1">
                <a:solidFill>
                  <a:schemeClr val="tx1"/>
                </a:solidFill>
              </a:rPr>
              <a:t>аутозомно</a:t>
            </a:r>
            <a:r>
              <a:rPr lang="sr-Cyrl-RS" sz="3200" dirty="0">
                <a:solidFill>
                  <a:schemeClr val="tx1"/>
                </a:solidFill>
              </a:rPr>
              <a:t> доминантно са различитом изражајношћу у свакој генерацији.</a:t>
            </a:r>
          </a:p>
          <a:p>
            <a:r>
              <a:rPr lang="sr-Cyrl-RS" sz="3200" dirty="0">
                <a:solidFill>
                  <a:srgbClr val="FFFF00"/>
                </a:solidFill>
              </a:rPr>
              <a:t>Према степену учесталости ове појаве разликују се:</a:t>
            </a:r>
          </a:p>
          <a:p>
            <a:r>
              <a:rPr lang="sr-Cyrl-RS" sz="3200" dirty="0">
                <a:solidFill>
                  <a:schemeClr val="tx1"/>
                </a:solidFill>
              </a:rPr>
              <a:t> </a:t>
            </a:r>
            <a:r>
              <a:rPr lang="sr-Cyrl-RS" sz="3200" b="1" dirty="0">
                <a:solidFill>
                  <a:schemeClr val="tx1"/>
                </a:solidFill>
              </a:rPr>
              <a:t>генетски стабилни зуби</a:t>
            </a:r>
            <a:r>
              <a:rPr lang="sr-Cyrl-RS" sz="3200" dirty="0">
                <a:solidFill>
                  <a:schemeClr val="tx1"/>
                </a:solidFill>
              </a:rPr>
              <a:t> који ретко недостају и </a:t>
            </a:r>
          </a:p>
          <a:p>
            <a:r>
              <a:rPr lang="sr-Cyrl-RS" sz="3200" b="1" dirty="0">
                <a:solidFill>
                  <a:schemeClr val="tx1"/>
                </a:solidFill>
              </a:rPr>
              <a:t> генетски лабилни зуби </a:t>
            </a:r>
            <a:r>
              <a:rPr lang="sr-Cyrl-RS" sz="3200" dirty="0">
                <a:solidFill>
                  <a:schemeClr val="tx1"/>
                </a:solidFill>
              </a:rPr>
              <a:t>који често недостају.</a:t>
            </a:r>
          </a:p>
        </p:txBody>
      </p:sp>
    </p:spTree>
    <p:extLst>
      <p:ext uri="{BB962C8B-B14F-4D97-AF65-F5344CB8AC3E}">
        <p14:creationId xmlns:p14="http://schemas.microsoft.com/office/powerpoint/2010/main" val="105590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1982" y="365125"/>
            <a:ext cx="9331817" cy="1325563"/>
          </a:xfrm>
        </p:spPr>
        <p:txBody>
          <a:bodyPr>
            <a:normAutofit/>
          </a:bodyPr>
          <a:lstStyle/>
          <a:p>
            <a:r>
              <a:rPr lang="sr-Cyrl-RS" sz="4000" b="1" dirty="0" err="1">
                <a:solidFill>
                  <a:srgbClr val="FFFF00"/>
                </a:solidFill>
              </a:rPr>
              <a:t>Хиподонција</a:t>
            </a:r>
            <a:r>
              <a:rPr lang="sr-Cyrl-RS" sz="4000" b="1" dirty="0">
                <a:solidFill>
                  <a:srgbClr val="FFFF00"/>
                </a:solidFill>
              </a:rPr>
              <a:t>-смањен број зуба</a:t>
            </a:r>
            <a:endParaRPr lang="en-US" sz="4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sz="3200" dirty="0">
              <a:solidFill>
                <a:schemeClr val="tx1"/>
              </a:solidFill>
            </a:endParaRPr>
          </a:p>
          <a:p>
            <a:r>
              <a:rPr lang="sr-Cyrl-RS" sz="3200" dirty="0">
                <a:solidFill>
                  <a:schemeClr val="tx1"/>
                </a:solidFill>
              </a:rPr>
              <a:t>Најчешће недостају:</a:t>
            </a:r>
          </a:p>
          <a:p>
            <a:r>
              <a:rPr lang="sr-Cyrl-RS" sz="3200" dirty="0">
                <a:solidFill>
                  <a:schemeClr val="tx1"/>
                </a:solidFill>
              </a:rPr>
              <a:t> горњи бочни секутићи, </a:t>
            </a:r>
          </a:p>
          <a:p>
            <a:r>
              <a:rPr lang="sr-Cyrl-RS" sz="3200" dirty="0">
                <a:solidFill>
                  <a:schemeClr val="tx1"/>
                </a:solidFill>
              </a:rPr>
              <a:t>затим доњи средишњи секутићи, </a:t>
            </a:r>
          </a:p>
          <a:p>
            <a:r>
              <a:rPr lang="sr-Cyrl-RS" sz="3200" dirty="0">
                <a:solidFill>
                  <a:schemeClr val="tx1"/>
                </a:solidFill>
              </a:rPr>
              <a:t>горњи други преткутњаци, </a:t>
            </a:r>
          </a:p>
          <a:p>
            <a:r>
              <a:rPr lang="sr-Cyrl-RS" sz="3200" dirty="0">
                <a:solidFill>
                  <a:schemeClr val="tx1"/>
                </a:solidFill>
              </a:rPr>
              <a:t>доњи други преткутњаци и </a:t>
            </a:r>
          </a:p>
          <a:p>
            <a:r>
              <a:rPr lang="sr-Cyrl-RS" sz="3200" dirty="0">
                <a:solidFill>
                  <a:schemeClr val="tx1"/>
                </a:solidFill>
              </a:rPr>
              <a:t>умњаци.</a:t>
            </a:r>
            <a:endParaRPr lang="en-US" sz="32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652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3650" y="365125"/>
            <a:ext cx="9190149" cy="1325563"/>
          </a:xfrm>
        </p:spPr>
        <p:txBody>
          <a:bodyPr>
            <a:normAutofit/>
          </a:bodyPr>
          <a:lstStyle/>
          <a:p>
            <a:r>
              <a:rPr lang="sr-Cyrl-RS" sz="4000" b="1" dirty="0" err="1">
                <a:solidFill>
                  <a:srgbClr val="FFFF00"/>
                </a:solidFill>
              </a:rPr>
              <a:t>Хиподонција</a:t>
            </a:r>
            <a:r>
              <a:rPr lang="sr-Cyrl-RS" sz="4000" b="1" dirty="0">
                <a:solidFill>
                  <a:srgbClr val="FFFF00"/>
                </a:solidFill>
              </a:rPr>
              <a:t>-смањен број зуба</a:t>
            </a:r>
            <a:endParaRPr lang="en-US" sz="4000" b="1" dirty="0">
              <a:solidFill>
                <a:srgbClr val="FFFF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1983" y="1690688"/>
            <a:ext cx="7237927" cy="486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1732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Неправилности у положају зуба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b="1" dirty="0">
                <a:solidFill>
                  <a:srgbClr val="FFFF00"/>
                </a:solidFill>
              </a:rPr>
              <a:t>РОТАЦИЈА</a:t>
            </a:r>
          </a:p>
          <a:p>
            <a:pPr marL="0" indent="0">
              <a:buNone/>
            </a:pPr>
            <a:endParaRPr lang="sr-Cyrl-RS" b="1" dirty="0">
              <a:solidFill>
                <a:srgbClr val="FFFF00"/>
              </a:solidFill>
            </a:endParaRPr>
          </a:p>
          <a:p>
            <a:r>
              <a:rPr lang="sr-Cyrl-RS" b="1" dirty="0">
                <a:solidFill>
                  <a:srgbClr val="FFFF00"/>
                </a:solidFill>
              </a:rPr>
              <a:t>ЕКТОПИЈА</a:t>
            </a:r>
          </a:p>
          <a:p>
            <a:pPr marL="0" indent="0">
              <a:buNone/>
            </a:pPr>
            <a:endParaRPr lang="sr-Cyrl-RS" b="1" dirty="0">
              <a:solidFill>
                <a:srgbClr val="FFFF00"/>
              </a:solidFill>
            </a:endParaRPr>
          </a:p>
          <a:p>
            <a:r>
              <a:rPr lang="sr-Cyrl-RS" b="1" dirty="0">
                <a:solidFill>
                  <a:srgbClr val="FFFF00"/>
                </a:solidFill>
              </a:rPr>
              <a:t>ТРАНСМИГРАЦИЈА</a:t>
            </a:r>
          </a:p>
          <a:p>
            <a:pPr marL="0" indent="0">
              <a:buNone/>
            </a:pPr>
            <a:endParaRPr lang="sr-Cyrl-RS" b="1" dirty="0">
              <a:solidFill>
                <a:srgbClr val="FFFF00"/>
              </a:solidFill>
            </a:endParaRPr>
          </a:p>
          <a:p>
            <a:r>
              <a:rPr lang="sr-Cyrl-RS" b="1" dirty="0">
                <a:solidFill>
                  <a:srgbClr val="FFFF00"/>
                </a:solidFill>
              </a:rPr>
              <a:t>ТРАНСПОЗИЦИЈА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2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39403" y="1825625"/>
            <a:ext cx="9955369" cy="4351338"/>
          </a:xfrm>
        </p:spPr>
        <p:txBody>
          <a:bodyPr>
            <a:normAutofit/>
          </a:bodyPr>
          <a:lstStyle/>
          <a:p>
            <a:r>
              <a:rPr lang="sr-Cyrl-RS" sz="3200" dirty="0"/>
              <a:t>Поремећаји у развоју зуба огледају се у њиховом </a:t>
            </a:r>
            <a:r>
              <a:rPr lang="sr-Cyrl-RS" sz="3200" b="1" dirty="0">
                <a:solidFill>
                  <a:srgbClr val="FFFF00"/>
                </a:solidFill>
              </a:rPr>
              <a:t>облику, броју, положају у вилицама.</a:t>
            </a:r>
            <a:endParaRPr lang="en-US" sz="32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sr-Cyrl-RS" sz="3200" b="1" dirty="0">
              <a:solidFill>
                <a:srgbClr val="FFFF00"/>
              </a:solidFill>
            </a:endParaRPr>
          </a:p>
          <a:p>
            <a:r>
              <a:rPr lang="sr-Cyrl-RS" sz="3200" dirty="0"/>
              <a:t>Могу бити </a:t>
            </a:r>
            <a:r>
              <a:rPr lang="sr-Cyrl-RS" sz="3200" b="1" dirty="0">
                <a:solidFill>
                  <a:srgbClr val="FFFF00"/>
                </a:solidFill>
              </a:rPr>
              <a:t>изоловани</a:t>
            </a:r>
            <a:r>
              <a:rPr lang="sr-Cyrl-RS" sz="3200" dirty="0"/>
              <a:t> или </a:t>
            </a:r>
            <a:r>
              <a:rPr lang="sr-Cyrl-RS" sz="3200" b="1" dirty="0">
                <a:solidFill>
                  <a:srgbClr val="FFFF00"/>
                </a:solidFill>
              </a:rPr>
              <a:t>у склопу различитих синдрома</a:t>
            </a:r>
            <a:r>
              <a:rPr lang="sr-Cyrl-RS" sz="3200" dirty="0">
                <a:solidFill>
                  <a:srgbClr val="FFFF00"/>
                </a:solidFill>
              </a:rPr>
              <a:t>.</a:t>
            </a:r>
            <a:endParaRPr lang="en-US" sz="3200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sr-Cyrl-RS" sz="3200" dirty="0"/>
          </a:p>
          <a:p>
            <a:r>
              <a:rPr lang="sr-Cyrl-RS" sz="3200" dirty="0"/>
              <a:t>Опсежна испитивања показују да се </a:t>
            </a:r>
            <a:r>
              <a:rPr lang="sr-Cyrl-RS" sz="3200" b="1" dirty="0">
                <a:solidFill>
                  <a:srgbClr val="FFFF00"/>
                </a:solidFill>
              </a:rPr>
              <a:t>7 % деце </a:t>
            </a:r>
            <a:r>
              <a:rPr lang="sr-Cyrl-RS" sz="3200" dirty="0"/>
              <a:t>рађа са неким неправилностима </a:t>
            </a:r>
            <a:r>
              <a:rPr lang="sr-Cyrl-RS" sz="3200" dirty="0" err="1"/>
              <a:t>орофацијалног</a:t>
            </a:r>
            <a:r>
              <a:rPr lang="sr-Cyrl-RS" sz="3200" dirty="0"/>
              <a:t> система.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532065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Неправилности у положају зуба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912" y="2125014"/>
            <a:ext cx="11217499" cy="4559120"/>
          </a:xfrm>
        </p:spPr>
        <p:txBody>
          <a:bodyPr>
            <a:noAutofit/>
          </a:bodyPr>
          <a:lstStyle/>
          <a:p>
            <a:r>
              <a:rPr lang="sr-Cyrl-RS" sz="3200" b="1" dirty="0">
                <a:solidFill>
                  <a:srgbClr val="FFFF00"/>
                </a:solidFill>
              </a:rPr>
              <a:t>РОТАЦИЈА</a:t>
            </a:r>
            <a:r>
              <a:rPr lang="sr-Cyrl-RS" sz="3200" dirty="0"/>
              <a:t> је најчешћа неправилност положаја зуба.</a:t>
            </a:r>
          </a:p>
          <a:p>
            <a:r>
              <a:rPr lang="sr-Cyrl-RS" sz="3200" dirty="0"/>
              <a:t>Може бити заокренут на </a:t>
            </a:r>
            <a:r>
              <a:rPr lang="sr-Cyrl-RS" sz="3200" dirty="0" err="1"/>
              <a:t>мезијалну</a:t>
            </a:r>
            <a:r>
              <a:rPr lang="sr-Cyrl-RS" sz="3200" dirty="0"/>
              <a:t> или </a:t>
            </a:r>
            <a:r>
              <a:rPr lang="sr-Cyrl-RS" sz="3200" dirty="0" err="1"/>
              <a:t>дисталну</a:t>
            </a:r>
            <a:r>
              <a:rPr lang="sr-Cyrl-RS" sz="3200" dirty="0"/>
              <a:t> страну.</a:t>
            </a:r>
          </a:p>
          <a:p>
            <a:r>
              <a:rPr lang="sr-Cyrl-RS" sz="3200" dirty="0" err="1"/>
              <a:t>Мезијална</a:t>
            </a:r>
            <a:r>
              <a:rPr lang="sr-Cyrl-RS" sz="3200" dirty="0"/>
              <a:t> ротација је чешћа па говоримо о типској ротацији.</a:t>
            </a:r>
          </a:p>
          <a:p>
            <a:r>
              <a:rPr lang="sr-Cyrl-RS" sz="3200" dirty="0" err="1"/>
              <a:t>Дистална</a:t>
            </a:r>
            <a:r>
              <a:rPr lang="sr-Cyrl-RS" sz="3200" dirty="0"/>
              <a:t> ротација је ређа и атипична.</a:t>
            </a:r>
          </a:p>
          <a:p>
            <a:r>
              <a:rPr lang="sr-Cyrl-RS" sz="3200" dirty="0"/>
              <a:t>Ротација је посебно изражена код </a:t>
            </a:r>
            <a:r>
              <a:rPr lang="sr-Cyrl-RS" sz="3200" b="1" dirty="0"/>
              <a:t>горњих преткутњака </a:t>
            </a:r>
            <a:r>
              <a:rPr lang="sr-Cyrl-RS" sz="3200" dirty="0"/>
              <a:t>који су најчешће ротирани за 90 степени </a:t>
            </a:r>
            <a:r>
              <a:rPr lang="sr-Cyrl-RS" sz="3200" dirty="0" err="1"/>
              <a:t>мезијално</a:t>
            </a:r>
            <a:r>
              <a:rPr lang="sr-Cyrl-RS" sz="3200" dirty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20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Неправилности у положају зуба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200" b="1" dirty="0">
                <a:solidFill>
                  <a:srgbClr val="FFFF00"/>
                </a:solidFill>
              </a:rPr>
              <a:t>ЕКТОПИЈА </a:t>
            </a:r>
            <a:r>
              <a:rPr lang="sr-Cyrl-RS" sz="3200" dirty="0">
                <a:solidFill>
                  <a:schemeClr val="tx1"/>
                </a:solidFill>
              </a:rPr>
              <a:t>је ницање зуба на неприродном месту или је зуб удаљен од нормалног места ницања.</a:t>
            </a:r>
          </a:p>
          <a:p>
            <a:r>
              <a:rPr lang="sr-Cyrl-RS" sz="3200" dirty="0">
                <a:solidFill>
                  <a:schemeClr val="tx1"/>
                </a:solidFill>
              </a:rPr>
              <a:t>Најчешћа је </a:t>
            </a:r>
            <a:r>
              <a:rPr lang="sr-Cyrl-RS" sz="3200" dirty="0" err="1">
                <a:solidFill>
                  <a:schemeClr val="tx1"/>
                </a:solidFill>
              </a:rPr>
              <a:t>ектопија</a:t>
            </a:r>
            <a:r>
              <a:rPr lang="sr-Cyrl-RS" sz="3200" dirty="0">
                <a:solidFill>
                  <a:schemeClr val="tx1"/>
                </a:solidFill>
              </a:rPr>
              <a:t> горњих секутића и очњака који могу изнићи у носној шупљини или у орбити.</a:t>
            </a:r>
          </a:p>
          <a:p>
            <a:r>
              <a:rPr lang="sr-Cyrl-RS" sz="3200" dirty="0">
                <a:solidFill>
                  <a:schemeClr val="tx1"/>
                </a:solidFill>
              </a:rPr>
              <a:t>Честа је и </a:t>
            </a:r>
            <a:r>
              <a:rPr lang="sr-Cyrl-RS" sz="3200" dirty="0" err="1">
                <a:solidFill>
                  <a:schemeClr val="tx1"/>
                </a:solidFill>
              </a:rPr>
              <a:t>ектопија</a:t>
            </a:r>
            <a:r>
              <a:rPr lang="sr-Cyrl-RS" sz="3200" dirty="0">
                <a:solidFill>
                  <a:schemeClr val="tx1"/>
                </a:solidFill>
              </a:rPr>
              <a:t> код горњих </a:t>
            </a:r>
            <a:r>
              <a:rPr lang="sr-Cyrl-RS" sz="3200" dirty="0" err="1">
                <a:solidFill>
                  <a:schemeClr val="tx1"/>
                </a:solidFill>
              </a:rPr>
              <a:t>предкутњака</a:t>
            </a:r>
            <a:r>
              <a:rPr lang="sr-Cyrl-RS" sz="3200" dirty="0">
                <a:solidFill>
                  <a:schemeClr val="tx1"/>
                </a:solidFill>
              </a:rPr>
              <a:t>, који, као и очњаци могу никнути на непцу.</a:t>
            </a:r>
          </a:p>
          <a:p>
            <a:r>
              <a:rPr lang="sr-Cyrl-RS" sz="3200" dirty="0" err="1">
                <a:solidFill>
                  <a:schemeClr val="tx1"/>
                </a:solidFill>
              </a:rPr>
              <a:t>Ектопију</a:t>
            </a:r>
            <a:r>
              <a:rPr lang="sr-Cyrl-RS" sz="3200" dirty="0">
                <a:solidFill>
                  <a:schemeClr val="tx1"/>
                </a:solidFill>
              </a:rPr>
              <a:t> могу узроковати и механички чиниоци (цисте, тумори и сл.)</a:t>
            </a:r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64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Неправилности у положају зуба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2253803"/>
            <a:ext cx="10233800" cy="3923160"/>
          </a:xfrm>
        </p:spPr>
        <p:txBody>
          <a:bodyPr/>
          <a:lstStyle/>
          <a:p>
            <a:r>
              <a:rPr lang="sr-Cyrl-RS" sz="3200" b="1" dirty="0">
                <a:solidFill>
                  <a:srgbClr val="FFFF00"/>
                </a:solidFill>
              </a:rPr>
              <a:t>ТРАНСМИГРАЦИЈА </a:t>
            </a:r>
            <a:r>
              <a:rPr lang="sr-Cyrl-RS" sz="3200" dirty="0">
                <a:solidFill>
                  <a:schemeClr val="tx1"/>
                </a:solidFill>
              </a:rPr>
              <a:t>је врста </a:t>
            </a:r>
            <a:r>
              <a:rPr lang="sr-Cyrl-RS" sz="3200" dirty="0" err="1">
                <a:solidFill>
                  <a:schemeClr val="tx1"/>
                </a:solidFill>
              </a:rPr>
              <a:t>ектопије</a:t>
            </a:r>
            <a:r>
              <a:rPr lang="sr-Cyrl-RS" sz="3200" dirty="0">
                <a:solidFill>
                  <a:schemeClr val="tx1"/>
                </a:solidFill>
              </a:rPr>
              <a:t> доњих очњака који су спуштени у тело доње вилице, тј. испод свог нормалног положаја.</a:t>
            </a:r>
          </a:p>
          <a:p>
            <a:pPr marL="0" indent="0">
              <a:buNone/>
            </a:pPr>
            <a:endParaRPr lang="sr-Cyrl-RS" sz="3200" dirty="0">
              <a:solidFill>
                <a:schemeClr val="tx1"/>
              </a:solidFill>
            </a:endParaRPr>
          </a:p>
          <a:p>
            <a:r>
              <a:rPr lang="sr-Cyrl-RS" sz="3200" b="1" dirty="0">
                <a:solidFill>
                  <a:srgbClr val="FFFF00"/>
                </a:solidFill>
              </a:rPr>
              <a:t>ТРАНСПОЗИЦИЈА</a:t>
            </a:r>
            <a:r>
              <a:rPr lang="sr-Cyrl-RS" sz="3200" dirty="0">
                <a:solidFill>
                  <a:schemeClr val="tx1"/>
                </a:solidFill>
              </a:rPr>
              <a:t> је замена места два зуба у зубном низу, а најчешће су замењени горњи преткутњаци.</a:t>
            </a:r>
            <a:endParaRPr lang="sr-Cyrl-R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4730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4400" dirty="0">
                <a:solidFill>
                  <a:srgbClr val="FFFF00"/>
                </a:solidFill>
              </a:rPr>
              <a:t>Неправилности у облику зуба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825625"/>
            <a:ext cx="9749769" cy="4351338"/>
          </a:xfrm>
        </p:spPr>
        <p:txBody>
          <a:bodyPr>
            <a:normAutofit/>
          </a:bodyPr>
          <a:lstStyle/>
          <a:p>
            <a:r>
              <a:rPr lang="sr-Cyrl-RS" sz="3600" dirty="0"/>
              <a:t>Облик сваког зуба одређен је врстом и наслеђем.</a:t>
            </a:r>
          </a:p>
          <a:p>
            <a:pPr marL="0" indent="0">
              <a:buNone/>
            </a:pPr>
            <a:endParaRPr lang="sr-Cyrl-RS" sz="3600" dirty="0"/>
          </a:p>
          <a:p>
            <a:r>
              <a:rPr lang="sr-Cyrl-RS" sz="3600" b="1" dirty="0">
                <a:solidFill>
                  <a:srgbClr val="FFFF00"/>
                </a:solidFill>
              </a:rPr>
              <a:t>Делимичну и потпуну промену облика зуба </a:t>
            </a:r>
            <a:r>
              <a:rPr lang="sr-Cyrl-RS" sz="3600" dirty="0">
                <a:solidFill>
                  <a:srgbClr val="FFFF00"/>
                </a:solidFill>
              </a:rPr>
              <a:t>називамо </a:t>
            </a:r>
          </a:p>
          <a:p>
            <a:pPr marL="0" indent="0">
              <a:buNone/>
            </a:pPr>
            <a:r>
              <a:rPr lang="sr-Cyrl-RS" sz="3600" b="1" dirty="0">
                <a:solidFill>
                  <a:srgbClr val="FFFF00"/>
                </a:solidFill>
              </a:rPr>
              <a:t>   АЛОМОРФИЗАМ 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90625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Неправилности у облику зуба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493949"/>
            <a:ext cx="10233800" cy="5228823"/>
          </a:xfrm>
        </p:spPr>
        <p:txBody>
          <a:bodyPr>
            <a:normAutofit/>
          </a:bodyPr>
          <a:lstStyle/>
          <a:p>
            <a:r>
              <a:rPr lang="sr-Cyrl-RS" dirty="0">
                <a:solidFill>
                  <a:schemeClr val="tx1"/>
                </a:solidFill>
              </a:rPr>
              <a:t>Постоје четири врсте </a:t>
            </a:r>
            <a:r>
              <a:rPr lang="sr-Cyrl-RS" dirty="0" err="1">
                <a:solidFill>
                  <a:schemeClr val="tx1"/>
                </a:solidFill>
              </a:rPr>
              <a:t>аломорфизма</a:t>
            </a:r>
            <a:r>
              <a:rPr lang="sr-Cyrl-RS" dirty="0">
                <a:solidFill>
                  <a:schemeClr val="tx1"/>
                </a:solidFill>
              </a:rPr>
              <a:t>:</a:t>
            </a:r>
          </a:p>
          <a:p>
            <a:r>
              <a:rPr lang="sr-Cyrl-RS" b="1" dirty="0">
                <a:solidFill>
                  <a:srgbClr val="FFFF00"/>
                </a:solidFill>
              </a:rPr>
              <a:t>А) ПОЛНИ ДИМОРФИЗАМ </a:t>
            </a:r>
            <a:r>
              <a:rPr lang="sr-Cyrl-RS" dirty="0">
                <a:solidFill>
                  <a:schemeClr val="tx1"/>
                </a:solidFill>
              </a:rPr>
              <a:t>обухвата разлике облика и величине зубне круне зависно од пола,</a:t>
            </a:r>
          </a:p>
          <a:p>
            <a:r>
              <a:rPr lang="sr-Cyrl-RS" b="1" dirty="0">
                <a:solidFill>
                  <a:srgbClr val="FFFF00"/>
                </a:solidFill>
              </a:rPr>
              <a:t>Б) ПОЛИМОРФИЗАМ </a:t>
            </a:r>
            <a:r>
              <a:rPr lang="sr-Cyrl-RS" dirty="0">
                <a:solidFill>
                  <a:schemeClr val="tx1"/>
                </a:solidFill>
              </a:rPr>
              <a:t>је назив за разлике облика круне код истих зуба обе стране вилице</a:t>
            </a:r>
          </a:p>
          <a:p>
            <a:r>
              <a:rPr lang="sr-Cyrl-RS" b="1" dirty="0">
                <a:solidFill>
                  <a:srgbClr val="FFFF00"/>
                </a:solidFill>
              </a:rPr>
              <a:t>Ц) ДИМОРФИЗАМ </a:t>
            </a:r>
            <a:r>
              <a:rPr lang="sr-Cyrl-RS" dirty="0">
                <a:solidFill>
                  <a:schemeClr val="tx1"/>
                </a:solidFill>
              </a:rPr>
              <a:t>означава зуб са нормалним анатомско-топографским ознакама али мало другачијег облика</a:t>
            </a:r>
          </a:p>
          <a:p>
            <a:r>
              <a:rPr lang="sr-Cyrl-RS" b="1" dirty="0">
                <a:solidFill>
                  <a:srgbClr val="FFFF00"/>
                </a:solidFill>
              </a:rPr>
              <a:t>Д) АМОРФИЗАМ </a:t>
            </a:r>
            <a:r>
              <a:rPr lang="sr-Cyrl-RS" dirty="0">
                <a:solidFill>
                  <a:schemeClr val="tx1"/>
                </a:solidFill>
              </a:rPr>
              <a:t>подразумева зуб потпуно различит од нормалног  (пр. </a:t>
            </a:r>
            <a:r>
              <a:rPr lang="sr-Latn-RS" i="1" dirty="0" err="1">
                <a:solidFill>
                  <a:schemeClr val="tx1"/>
                </a:solidFill>
              </a:rPr>
              <a:t>meziodens</a:t>
            </a:r>
            <a:r>
              <a:rPr lang="sr-Latn-RS" dirty="0">
                <a:solidFill>
                  <a:schemeClr val="tx1"/>
                </a:solidFill>
              </a:rPr>
              <a:t>)</a:t>
            </a:r>
            <a:r>
              <a:rPr lang="sr-Cyrl-RS" dirty="0">
                <a:solidFill>
                  <a:schemeClr val="tx1"/>
                </a:solidFill>
              </a:rPr>
              <a:t>.</a:t>
            </a:r>
          </a:p>
          <a:p>
            <a:r>
              <a:rPr lang="sr-Cyrl-RS" dirty="0">
                <a:solidFill>
                  <a:schemeClr val="tx1"/>
                </a:solidFill>
              </a:rPr>
              <a:t> Неправилности зубних облика испољавају се различитим  наказностима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13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9566" y="365125"/>
            <a:ext cx="3528811" cy="1325563"/>
          </a:xfrm>
        </p:spPr>
        <p:txBody>
          <a:bodyPr/>
          <a:lstStyle/>
          <a:p>
            <a:r>
              <a:rPr lang="sr-Cyrl-RS" dirty="0"/>
              <a:t>Ме</a:t>
            </a:r>
            <a:r>
              <a:rPr lang="sr-Latn-RS" dirty="0" err="1"/>
              <a:t>ziodens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3041" y="1841680"/>
            <a:ext cx="6593983" cy="441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8609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06062"/>
            <a:ext cx="10701270" cy="647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367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6518" y="365124"/>
            <a:ext cx="11384924" cy="633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4832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      </a:t>
            </a:r>
            <a:r>
              <a:rPr lang="sr-Cyrl-RS" dirty="0"/>
              <a:t>Срасли зуби (</a:t>
            </a:r>
            <a:r>
              <a:rPr lang="sr-Latn-RS" i="1" dirty="0" err="1"/>
              <a:t>dentes</a:t>
            </a:r>
            <a:r>
              <a:rPr lang="sr-Latn-RS" i="1" dirty="0"/>
              <a:t> </a:t>
            </a:r>
            <a:r>
              <a:rPr lang="sr-Latn-RS" i="1" dirty="0" err="1"/>
              <a:t>concreti</a:t>
            </a:r>
            <a:r>
              <a:rPr lang="sr-Latn-RS" dirty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825624"/>
            <a:ext cx="10233800" cy="4922905"/>
          </a:xfrm>
        </p:spPr>
        <p:txBody>
          <a:bodyPr>
            <a:normAutofit lnSpcReduction="10000"/>
          </a:bodyPr>
          <a:lstStyle/>
          <a:p>
            <a:r>
              <a:rPr lang="sr-Cyrl-RS" sz="3200" dirty="0"/>
              <a:t>Срасли су у подручју цемента, након тога што су се њихове круне нормално развиле.</a:t>
            </a:r>
          </a:p>
          <a:p>
            <a:r>
              <a:rPr lang="sr-Cyrl-RS" sz="3200" b="1" dirty="0">
                <a:solidFill>
                  <a:srgbClr val="92D050"/>
                </a:solidFill>
              </a:rPr>
              <a:t>Право срастање - срастање настаје пре завршетка обликовања зубног корена</a:t>
            </a:r>
          </a:p>
          <a:p>
            <a:r>
              <a:rPr lang="sr-Cyrl-RS" sz="3200" b="1" dirty="0">
                <a:solidFill>
                  <a:srgbClr val="FFFF00"/>
                </a:solidFill>
              </a:rPr>
              <a:t>Стечена </a:t>
            </a:r>
            <a:r>
              <a:rPr lang="sr-Cyrl-RS" sz="3200" b="1" dirty="0" err="1">
                <a:solidFill>
                  <a:srgbClr val="FFFF00"/>
                </a:solidFill>
              </a:rPr>
              <a:t>конкресценција</a:t>
            </a:r>
            <a:r>
              <a:rPr lang="sr-Cyrl-RS" sz="3200" b="1" dirty="0">
                <a:solidFill>
                  <a:srgbClr val="FFFF00"/>
                </a:solidFill>
              </a:rPr>
              <a:t> – настаје након обликовања корена</a:t>
            </a:r>
          </a:p>
          <a:p>
            <a:r>
              <a:rPr lang="sr-Cyrl-RS" sz="3200" dirty="0"/>
              <a:t>Најчешће срастају </a:t>
            </a:r>
            <a:r>
              <a:rPr lang="sr-Cyrl-RS" sz="3200" b="1" dirty="0"/>
              <a:t>други и трећи горњи </a:t>
            </a:r>
            <a:r>
              <a:rPr lang="sr-Cyrl-RS" sz="3200" b="1" dirty="0" err="1"/>
              <a:t>кутњак</a:t>
            </a:r>
            <a:r>
              <a:rPr lang="sr-Cyrl-RS" sz="3200" dirty="0"/>
              <a:t>, али и </a:t>
            </a:r>
            <a:r>
              <a:rPr lang="sr-Cyrl-RS" sz="3200" b="1" dirty="0"/>
              <a:t>горњи очњак с првим преткутњаком</a:t>
            </a:r>
            <a:r>
              <a:rPr lang="sr-Cyrl-RS" sz="3200" dirty="0"/>
              <a:t>.</a:t>
            </a:r>
          </a:p>
          <a:p>
            <a:r>
              <a:rPr lang="sr-Cyrl-RS" sz="3200" dirty="0"/>
              <a:t>Често срастају прекобројни зуби са суседним нормалним зубом, пример </a:t>
            </a:r>
            <a:r>
              <a:rPr lang="sr-Cyrl-RS" sz="3200" dirty="0" err="1"/>
              <a:t>дистомолари</a:t>
            </a:r>
            <a:r>
              <a:rPr lang="sr-Cyrl-RS" sz="3200" dirty="0"/>
              <a:t> и </a:t>
            </a:r>
            <a:r>
              <a:rPr lang="sr-Cyrl-RS" sz="3200" dirty="0" err="1"/>
              <a:t>парамолари</a:t>
            </a:r>
            <a:r>
              <a:rPr lang="sr-Cyrl-RS" sz="3200" dirty="0"/>
              <a:t> са умњаком.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97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     </a:t>
            </a:r>
            <a:r>
              <a:rPr lang="sr-Cyrl-RS" dirty="0"/>
              <a:t>Срасли зуби (</a:t>
            </a:r>
            <a:r>
              <a:rPr lang="sr-Latn-RS" i="1" dirty="0" err="1"/>
              <a:t>dentes</a:t>
            </a:r>
            <a:r>
              <a:rPr lang="sr-Latn-RS" i="1" dirty="0"/>
              <a:t> </a:t>
            </a:r>
            <a:r>
              <a:rPr lang="sr-Latn-RS" i="1" dirty="0" err="1"/>
              <a:t>concreti</a:t>
            </a:r>
            <a:r>
              <a:rPr lang="sr-Latn-RS" dirty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6975" y="1690688"/>
            <a:ext cx="10831132" cy="4486275"/>
          </a:xfrm>
        </p:spPr>
        <p:txBody>
          <a:bodyPr>
            <a:noAutofit/>
          </a:bodyPr>
          <a:lstStyle/>
          <a:p>
            <a:r>
              <a:rPr lang="sr-Cyrl-RS" sz="3200" dirty="0"/>
              <a:t>Прави узроци ове појаве нису у потпуности објашњени.</a:t>
            </a:r>
            <a:endParaRPr lang="sr-Latn-RS" sz="3200" dirty="0"/>
          </a:p>
          <a:p>
            <a:pPr marL="0" indent="0">
              <a:buNone/>
            </a:pPr>
            <a:endParaRPr lang="sr-Cyrl-RS" sz="3200" dirty="0"/>
          </a:p>
          <a:p>
            <a:r>
              <a:rPr lang="sr-Cyrl-RS" sz="3200" b="1" dirty="0">
                <a:solidFill>
                  <a:srgbClr val="FFFF00"/>
                </a:solidFill>
              </a:rPr>
              <a:t>Сматра се да право срастање настаје због недостатка простора.</a:t>
            </a:r>
          </a:p>
          <a:p>
            <a:r>
              <a:rPr lang="sr-Cyrl-RS" sz="3200" b="1" dirty="0">
                <a:solidFill>
                  <a:srgbClr val="FFFF00"/>
                </a:solidFill>
              </a:rPr>
              <a:t>Стечено срастање настаје због хроничних </a:t>
            </a:r>
            <a:r>
              <a:rPr lang="sr-Cyrl-RS" sz="3200" b="1" dirty="0" err="1">
                <a:solidFill>
                  <a:srgbClr val="FFFF00"/>
                </a:solidFill>
              </a:rPr>
              <a:t>упалних</a:t>
            </a:r>
            <a:r>
              <a:rPr lang="sr-Cyrl-RS" sz="3200" b="1" dirty="0">
                <a:solidFill>
                  <a:srgbClr val="FFFF00"/>
                </a:solidFill>
              </a:rPr>
              <a:t> процеса у подручју зубних коренова или </a:t>
            </a:r>
            <a:r>
              <a:rPr lang="sr-Cyrl-RS" sz="3200" b="1" dirty="0" err="1">
                <a:solidFill>
                  <a:srgbClr val="FFFF00"/>
                </a:solidFill>
              </a:rPr>
              <a:t>хиперцементозе</a:t>
            </a:r>
            <a:r>
              <a:rPr lang="sr-Cyrl-RS" sz="3200" b="1" dirty="0">
                <a:solidFill>
                  <a:srgbClr val="FFFF00"/>
                </a:solidFill>
              </a:rPr>
              <a:t>.</a:t>
            </a:r>
            <a:endParaRPr lang="sr-Latn-RS" sz="32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sr-Cyrl-RS" sz="3200" b="1" dirty="0">
              <a:solidFill>
                <a:srgbClr val="FFFF00"/>
              </a:solidFill>
            </a:endParaRPr>
          </a:p>
          <a:p>
            <a:r>
              <a:rPr lang="sr-Cyrl-RS" sz="3200" dirty="0"/>
              <a:t>Срасли коренови редовно изазивају тешкоће приликом вађења зуба.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7853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81825" y="569913"/>
            <a:ext cx="9878096" cy="5607050"/>
          </a:xfrm>
        </p:spPr>
        <p:txBody>
          <a:bodyPr>
            <a:normAutofit/>
          </a:bodyPr>
          <a:lstStyle/>
          <a:p>
            <a:r>
              <a:rPr lang="sr-Cyrl-RS" sz="3200" dirty="0"/>
              <a:t>Како настају урођене неправилности зуба? </a:t>
            </a:r>
            <a:endParaRPr lang="en-US" sz="3200" dirty="0"/>
          </a:p>
          <a:p>
            <a:r>
              <a:rPr lang="sr-Cyrl-RS" sz="3200" dirty="0"/>
              <a:t>директним утицајем наслеђа а узрокују их </a:t>
            </a:r>
            <a:r>
              <a:rPr lang="sr-Cyrl-RS" sz="3200" dirty="0" err="1"/>
              <a:t>хромозомске</a:t>
            </a:r>
            <a:r>
              <a:rPr lang="sr-Cyrl-RS" sz="3200" dirty="0"/>
              <a:t> аберације као и полигенетски или </a:t>
            </a:r>
            <a:r>
              <a:rPr lang="sr-Cyrl-RS" sz="3200" dirty="0" err="1"/>
              <a:t>моногенетски</a:t>
            </a:r>
            <a:r>
              <a:rPr lang="sr-Cyrl-RS" sz="3200" dirty="0"/>
              <a:t> облик наслеђивања.</a:t>
            </a:r>
            <a:endParaRPr lang="en-US" sz="3200" dirty="0"/>
          </a:p>
          <a:p>
            <a:pPr marL="0" indent="0">
              <a:buNone/>
            </a:pPr>
            <a:endParaRPr lang="sr-Cyrl-RS" sz="3200" dirty="0"/>
          </a:p>
          <a:p>
            <a:r>
              <a:rPr lang="sr-Cyrl-RS" sz="3200" b="1" dirty="0">
                <a:solidFill>
                  <a:srgbClr val="FFFF00"/>
                </a:solidFill>
              </a:rPr>
              <a:t>Приближно ¼ свих неправилности је наследна а само 1 % неправилности настаје деловањем спољашњих фактора</a:t>
            </a:r>
            <a:endParaRPr lang="en-US" sz="32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sr-Cyrl-RS" sz="3200" b="1" dirty="0">
              <a:solidFill>
                <a:srgbClr val="FF0000"/>
              </a:solidFill>
            </a:endParaRPr>
          </a:p>
          <a:p>
            <a:r>
              <a:rPr lang="sr-Cyrl-RS" sz="3200" dirty="0"/>
              <a:t>Преостале неправилности су </a:t>
            </a:r>
            <a:r>
              <a:rPr lang="sr-Cyrl-RS" sz="3200" dirty="0" err="1"/>
              <a:t>вишеузрочне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2758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Стопљени зуби (</a:t>
            </a:r>
            <a:r>
              <a:rPr lang="sr-Latn-RS" i="1" dirty="0" err="1"/>
              <a:t>dentes</a:t>
            </a:r>
            <a:r>
              <a:rPr lang="sr-Latn-RS" i="1" dirty="0"/>
              <a:t> </a:t>
            </a:r>
            <a:r>
              <a:rPr lang="sr-Latn-RS" i="1" dirty="0" err="1"/>
              <a:t>confusi</a:t>
            </a:r>
            <a:r>
              <a:rPr lang="sr-Latn-RS" dirty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200" dirty="0"/>
              <a:t>Настају пре </a:t>
            </a:r>
            <a:r>
              <a:rPr lang="sr-Cyrl-RS" sz="3200" dirty="0" err="1"/>
              <a:t>минерализације</a:t>
            </a:r>
            <a:r>
              <a:rPr lang="sr-Cyrl-RS" sz="3200" dirty="0"/>
              <a:t> тј. раним стапањем зубних заметака.</a:t>
            </a:r>
          </a:p>
          <a:p>
            <a:pPr marL="0" indent="0">
              <a:buNone/>
            </a:pPr>
            <a:endParaRPr lang="sr-Cyrl-RS" sz="3200" dirty="0"/>
          </a:p>
          <a:p>
            <a:r>
              <a:rPr lang="sr-Cyrl-RS" sz="3200" dirty="0"/>
              <a:t>У зависности од времена стапања зуби могу бити стопљени целом дужином или само појединим деловима (круном, вратом, кореном)</a:t>
            </a:r>
          </a:p>
          <a:p>
            <a:pPr marL="0" indent="0">
              <a:buNone/>
            </a:pPr>
            <a:endParaRPr lang="sr-Cyrl-RS" sz="3200" dirty="0"/>
          </a:p>
          <a:p>
            <a:r>
              <a:rPr lang="sr-Cyrl-RS" sz="3200" dirty="0"/>
              <a:t>Појава може бити симетрична и асиметрична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2643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7408" y="365125"/>
            <a:ext cx="10386391" cy="1325563"/>
          </a:xfrm>
        </p:spPr>
        <p:txBody>
          <a:bodyPr/>
          <a:lstStyle/>
          <a:p>
            <a:r>
              <a:rPr lang="sr-Cyrl-RS" dirty="0"/>
              <a:t>Стопљени зуби (</a:t>
            </a:r>
            <a:r>
              <a:rPr lang="sr-Latn-RS" i="1" dirty="0" err="1"/>
              <a:t>dentes</a:t>
            </a:r>
            <a:r>
              <a:rPr lang="sr-Latn-RS" i="1" dirty="0"/>
              <a:t> </a:t>
            </a:r>
            <a:r>
              <a:rPr lang="sr-Latn-RS" i="1" dirty="0" err="1"/>
              <a:t>confusi</a:t>
            </a:r>
            <a:r>
              <a:rPr lang="sr-Latn-RS" dirty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825625"/>
            <a:ext cx="10233800" cy="4910026"/>
          </a:xfrm>
        </p:spPr>
        <p:txBody>
          <a:bodyPr>
            <a:normAutofit/>
          </a:bodyPr>
          <a:lstStyle/>
          <a:p>
            <a:r>
              <a:rPr lang="sr-Cyrl-RS" sz="3200" dirty="0">
                <a:solidFill>
                  <a:srgbClr val="FFFF00"/>
                </a:solidFill>
              </a:rPr>
              <a:t>Делимично стапање </a:t>
            </a:r>
            <a:r>
              <a:rPr lang="sr-Cyrl-RS" sz="3200" dirty="0"/>
              <a:t>обухвата различите комбинације, пр. заједничку глеђ, подељену глеђ уз заједнички корен или одвојену </a:t>
            </a:r>
            <a:r>
              <a:rPr lang="sr-Cyrl-RS" sz="3200" dirty="0" err="1"/>
              <a:t>пулпну</a:t>
            </a:r>
            <a:r>
              <a:rPr lang="sr-Cyrl-RS" sz="3200" dirty="0"/>
              <a:t> шупљину.</a:t>
            </a:r>
          </a:p>
          <a:p>
            <a:pPr marL="0" indent="0">
              <a:buNone/>
            </a:pPr>
            <a:endParaRPr lang="sr-Cyrl-RS" sz="3200" dirty="0"/>
          </a:p>
          <a:p>
            <a:r>
              <a:rPr lang="sr-Cyrl-RS" sz="3200" dirty="0">
                <a:solidFill>
                  <a:srgbClr val="FFFF00"/>
                </a:solidFill>
              </a:rPr>
              <a:t>Потпуно стапање </a:t>
            </a:r>
            <a:r>
              <a:rPr lang="sr-Cyrl-RS" sz="3200" dirty="0"/>
              <a:t>подразумева делимично подељену </a:t>
            </a:r>
            <a:r>
              <a:rPr lang="sr-Cyrl-RS" sz="3200" dirty="0" err="1"/>
              <a:t>пулпну</a:t>
            </a:r>
            <a:r>
              <a:rPr lang="sr-Cyrl-RS" sz="3200" dirty="0"/>
              <a:t> шупљину, одвојену </a:t>
            </a:r>
            <a:r>
              <a:rPr lang="sr-Cyrl-RS" sz="3200" dirty="0" err="1"/>
              <a:t>пулпну</a:t>
            </a:r>
            <a:r>
              <a:rPr lang="sr-Cyrl-RS" sz="3200" dirty="0"/>
              <a:t> шупљину и заједничку </a:t>
            </a:r>
            <a:r>
              <a:rPr lang="sr-Cyrl-RS" sz="3200" dirty="0" err="1"/>
              <a:t>пулпну</a:t>
            </a:r>
            <a:r>
              <a:rPr lang="sr-Cyrl-RS" sz="3200" dirty="0"/>
              <a:t> шупљину. Најчешће се стапају средишњи и бочни горњи секутићи као и доњи бочни секутић и очњак.</a:t>
            </a:r>
          </a:p>
        </p:txBody>
      </p:sp>
    </p:spTree>
    <p:extLst>
      <p:ext uri="{BB962C8B-B14F-4D97-AF65-F5344CB8AC3E}">
        <p14:creationId xmlns:p14="http://schemas.microsoft.com/office/powerpoint/2010/main" val="320280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4000" b="1" dirty="0">
                <a:solidFill>
                  <a:srgbClr val="FFFF00"/>
                </a:solidFill>
              </a:rPr>
              <a:t>Стопљени зуби </a:t>
            </a:r>
            <a:endParaRPr lang="en-US" sz="4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200" b="1" dirty="0">
                <a:solidFill>
                  <a:srgbClr val="FFFF00"/>
                </a:solidFill>
              </a:rPr>
              <a:t>Неуобичајено велика зубна круна и бразда на месту спајања </a:t>
            </a:r>
            <a:r>
              <a:rPr lang="sr-Cyrl-RS" sz="3200" dirty="0"/>
              <a:t>обично су једини клинички знаци те неправилности.</a:t>
            </a:r>
          </a:p>
          <a:p>
            <a:pPr marL="0" indent="0">
              <a:buNone/>
            </a:pPr>
            <a:r>
              <a:rPr lang="sr-Cyrl-RS" sz="3200" dirty="0"/>
              <a:t>   Сматра се да та неправилност настаје:</a:t>
            </a:r>
          </a:p>
          <a:p>
            <a:pPr marL="0" indent="0">
              <a:buNone/>
            </a:pPr>
            <a:r>
              <a:rPr lang="sr-Cyrl-RS" sz="3200" dirty="0"/>
              <a:t>   1.због притиска заметка, </a:t>
            </a:r>
          </a:p>
          <a:p>
            <a:r>
              <a:rPr lang="sr-Cyrl-RS" sz="3200" dirty="0"/>
              <a:t>2.поремећаја размене материја у ћелијама или </a:t>
            </a:r>
          </a:p>
          <a:p>
            <a:r>
              <a:rPr lang="sr-Cyrl-RS" sz="3200" dirty="0"/>
              <a:t>3. недостатка хормона и витамина.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05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Стопљени зуб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741" y="1690688"/>
            <a:ext cx="7611414" cy="4632839"/>
          </a:xfrm>
        </p:spPr>
      </p:pic>
    </p:spTree>
    <p:extLst>
      <p:ext uri="{BB962C8B-B14F-4D97-AF65-F5344CB8AC3E}">
        <p14:creationId xmlns:p14="http://schemas.microsoft.com/office/powerpoint/2010/main" val="18114976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608" y="365125"/>
            <a:ext cx="11681139" cy="1325563"/>
          </a:xfrm>
        </p:spPr>
        <p:txBody>
          <a:bodyPr>
            <a:normAutofit/>
          </a:bodyPr>
          <a:lstStyle/>
          <a:p>
            <a:r>
              <a:rPr lang="sr-Cyrl-RS" sz="4400" b="1" dirty="0" err="1">
                <a:solidFill>
                  <a:srgbClr val="FFFF00"/>
                </a:solidFill>
              </a:rPr>
              <a:t>Удвостручење</a:t>
            </a:r>
            <a:r>
              <a:rPr lang="sr-Cyrl-RS" sz="4400" b="1" dirty="0">
                <a:solidFill>
                  <a:srgbClr val="FFFF00"/>
                </a:solidFill>
              </a:rPr>
              <a:t> зуба (</a:t>
            </a:r>
            <a:r>
              <a:rPr lang="sr-Cyrl-RS" sz="4400" b="1" i="1" dirty="0" err="1">
                <a:solidFill>
                  <a:srgbClr val="FFFF00"/>
                </a:solidFill>
              </a:rPr>
              <a:t>геминација</a:t>
            </a:r>
            <a:r>
              <a:rPr lang="sr-Cyrl-RS" sz="4400" b="1" i="1" dirty="0">
                <a:solidFill>
                  <a:srgbClr val="FFFF00"/>
                </a:solidFill>
              </a:rPr>
              <a:t>, </a:t>
            </a:r>
            <a:r>
              <a:rPr lang="sr-Latn-RS" sz="4400" b="1" i="1" dirty="0" err="1">
                <a:solidFill>
                  <a:srgbClr val="FFFF00"/>
                </a:solidFill>
              </a:rPr>
              <a:t>schisodontia</a:t>
            </a:r>
            <a:r>
              <a:rPr lang="sr-Latn-RS" sz="4400" b="1" dirty="0">
                <a:solidFill>
                  <a:srgbClr val="FFFF00"/>
                </a:solidFill>
              </a:rPr>
              <a:t>)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r-Cyrl-RS" dirty="0"/>
              <a:t>Поделом једне зубне основе настају два морфолошка ентитета.</a:t>
            </a:r>
          </a:p>
          <a:p>
            <a:r>
              <a:rPr lang="sr-Cyrl-RS" dirty="0"/>
              <a:t>Деоба почиње на зубном бриду а може бити потпуна и непотпуна.</a:t>
            </a:r>
          </a:p>
          <a:p>
            <a:r>
              <a:rPr lang="sr-Cyrl-RS" sz="3000" b="1" dirty="0"/>
              <a:t>Зависи од узрочника, времену његовог деловања и фазе развоја зуба.</a:t>
            </a:r>
            <a:endParaRPr lang="en-US" sz="3000" b="1" dirty="0"/>
          </a:p>
          <a:p>
            <a:r>
              <a:rPr lang="sr-Cyrl-RS" dirty="0"/>
              <a:t>Најпре настаје проширење круне, затим се лабијална и орална плоча уздужном браздом поделе на две половине.</a:t>
            </a:r>
          </a:p>
          <a:p>
            <a:r>
              <a:rPr lang="sr-Cyrl-RS" dirty="0"/>
              <a:t>На зубу се запажају и различито дубоки усеци или је зубна круна потпуно подељена на две симетричне мање круне.</a:t>
            </a:r>
          </a:p>
          <a:p>
            <a:r>
              <a:rPr lang="sr-Cyrl-RS" dirty="0"/>
              <a:t>Код потпуно подељене круне-</a:t>
            </a:r>
            <a:r>
              <a:rPr lang="sr-Latn-RS" b="1" i="1" dirty="0">
                <a:solidFill>
                  <a:srgbClr val="FFFF00"/>
                </a:solidFill>
              </a:rPr>
              <a:t>TWININGA</a:t>
            </a:r>
            <a:r>
              <a:rPr lang="sr-Latn-RS" dirty="0"/>
              <a:t>-</a:t>
            </a:r>
            <a:r>
              <a:rPr lang="sr-Cyrl-RS" dirty="0"/>
              <a:t>говоримо о зубима близанцима,</a:t>
            </a:r>
            <a:r>
              <a:rPr lang="sr-Latn-RS" dirty="0"/>
              <a:t> </a:t>
            </a:r>
            <a:r>
              <a:rPr lang="sr-Latn-RS" b="1" i="1" dirty="0">
                <a:solidFill>
                  <a:srgbClr val="FFFF00"/>
                </a:solidFill>
              </a:rPr>
              <a:t>DENTES GEMELLI, DENTES GEMINATI.</a:t>
            </a:r>
            <a:endParaRPr lang="en-US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06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i="1" dirty="0">
                <a:solidFill>
                  <a:srgbClr val="FFFF00"/>
                </a:solidFill>
              </a:rPr>
              <a:t>DENTES GEMELLI, DENTES GEMINATI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err="1"/>
              <a:t>Геминација</a:t>
            </a:r>
            <a:r>
              <a:rPr lang="sr-Cyrl-RS" dirty="0"/>
              <a:t> је најчешћа код </a:t>
            </a:r>
            <a:r>
              <a:rPr lang="sr-Cyrl-RS" sz="3200" b="1" dirty="0"/>
              <a:t>горњих бочних секутића</a:t>
            </a:r>
            <a:r>
              <a:rPr lang="sr-Cyrl-RS" dirty="0"/>
              <a:t>.</a:t>
            </a:r>
          </a:p>
          <a:p>
            <a:r>
              <a:rPr lang="sr-Cyrl-RS" dirty="0"/>
              <a:t>Праве зубе близанце у млечним зубима чешће налазимо у доњој вилици.</a:t>
            </a:r>
          </a:p>
          <a:p>
            <a:pPr marL="0" indent="0">
              <a:buNone/>
            </a:pPr>
            <a:endParaRPr lang="sr-Cyrl-RS" dirty="0"/>
          </a:p>
          <a:p>
            <a:r>
              <a:rPr lang="sr-Cyrl-RS" dirty="0"/>
              <a:t>Некада је тешко разликовати </a:t>
            </a:r>
            <a:r>
              <a:rPr lang="sr-Cyrl-RS" dirty="0" err="1"/>
              <a:t>геминацију</a:t>
            </a:r>
            <a:r>
              <a:rPr lang="sr-Cyrl-RS" dirty="0"/>
              <a:t> од стапања и наравно стапања нормалних и прекобројних зуба.</a:t>
            </a:r>
          </a:p>
          <a:p>
            <a:r>
              <a:rPr lang="sr-Cyrl-RS" b="1" dirty="0"/>
              <a:t>УКУПАН БРОЈ ЗУБА ПРИ ГЕМИНАЦИЈИ ЈЕ НОРМАЛАН!!!</a:t>
            </a:r>
          </a:p>
          <a:p>
            <a:r>
              <a:rPr lang="sr-Cyrl-RS" b="1" dirty="0"/>
              <a:t>ПРИ СТАПАЊУ НЕДОСТАЈЕ ЈЕДАН ЗУБ.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4719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b="1" dirty="0" err="1">
                <a:solidFill>
                  <a:srgbClr val="FFFF00"/>
                </a:solidFill>
              </a:rPr>
              <a:t>Инвагинација</a:t>
            </a:r>
            <a:r>
              <a:rPr lang="sr-Cyrl-RS" b="1" dirty="0">
                <a:solidFill>
                  <a:srgbClr val="FFFF00"/>
                </a:solidFill>
              </a:rPr>
              <a:t> зуба </a:t>
            </a:r>
            <a:br>
              <a:rPr lang="sr-Cyrl-RS" b="1" dirty="0">
                <a:solidFill>
                  <a:srgbClr val="FFFF00"/>
                </a:solidFill>
              </a:rPr>
            </a:br>
            <a:r>
              <a:rPr lang="sr-Cyrl-RS" b="1" dirty="0">
                <a:solidFill>
                  <a:srgbClr val="FFFF00"/>
                </a:solidFill>
              </a:rPr>
              <a:t>(</a:t>
            </a:r>
            <a:r>
              <a:rPr lang="sr-Latn-RS" b="1" i="1" dirty="0" err="1">
                <a:solidFill>
                  <a:srgbClr val="FFFF00"/>
                </a:solidFill>
              </a:rPr>
              <a:t>dentes</a:t>
            </a:r>
            <a:r>
              <a:rPr lang="sr-Latn-RS" b="1" i="1" dirty="0">
                <a:solidFill>
                  <a:srgbClr val="FFFF00"/>
                </a:solidFill>
              </a:rPr>
              <a:t> </a:t>
            </a:r>
            <a:r>
              <a:rPr lang="sr-Latn-RS" b="1" i="1" dirty="0" err="1">
                <a:solidFill>
                  <a:srgbClr val="FFFF00"/>
                </a:solidFill>
              </a:rPr>
              <a:t>invaginatus</a:t>
            </a:r>
            <a:r>
              <a:rPr lang="sr-Latn-RS" b="1" i="1" dirty="0">
                <a:solidFill>
                  <a:srgbClr val="FFFF00"/>
                </a:solidFill>
              </a:rPr>
              <a:t>, </a:t>
            </a:r>
            <a:r>
              <a:rPr lang="sr-Latn-RS" b="1" i="1" dirty="0" err="1">
                <a:solidFill>
                  <a:srgbClr val="FFFF00"/>
                </a:solidFill>
              </a:rPr>
              <a:t>dens</a:t>
            </a:r>
            <a:r>
              <a:rPr lang="sr-Latn-RS" b="1" i="1" dirty="0">
                <a:solidFill>
                  <a:srgbClr val="FFFF00"/>
                </a:solidFill>
              </a:rPr>
              <a:t> in </a:t>
            </a:r>
            <a:r>
              <a:rPr lang="sr-Latn-RS" b="1" i="1" dirty="0" err="1">
                <a:solidFill>
                  <a:srgbClr val="FFFF00"/>
                </a:solidFill>
              </a:rPr>
              <a:t>dente</a:t>
            </a:r>
            <a:r>
              <a:rPr lang="sr-Latn-RS" b="1" i="1" dirty="0">
                <a:solidFill>
                  <a:srgbClr val="FFFF00"/>
                </a:solidFill>
              </a:rPr>
              <a:t>)</a:t>
            </a:r>
            <a:endParaRPr lang="en-US" b="1" i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2446985"/>
            <a:ext cx="10233800" cy="3729977"/>
          </a:xfrm>
        </p:spPr>
        <p:txBody>
          <a:bodyPr/>
          <a:lstStyle/>
          <a:p>
            <a:r>
              <a:rPr lang="sr-Cyrl-RS" dirty="0"/>
              <a:t>Развојна је неправилност зуба настала током морфолошке диференцијације</a:t>
            </a:r>
          </a:p>
          <a:p>
            <a:r>
              <a:rPr lang="sr-Cyrl-RS" b="1" dirty="0">
                <a:solidFill>
                  <a:srgbClr val="FFFF00"/>
                </a:solidFill>
              </a:rPr>
              <a:t>Најчешће су изобличени секутићи, па горњи очњаци и преткутњаци, а много је ређа у доњој вилици.</a:t>
            </a:r>
          </a:p>
          <a:p>
            <a:r>
              <a:rPr lang="sr-Cyrl-RS" dirty="0"/>
              <a:t>На основу рендгенског налаза разликују се 4 врсте зубне </a:t>
            </a:r>
            <a:r>
              <a:rPr lang="sr-Cyrl-RS" dirty="0" err="1"/>
              <a:t>инвагинације</a:t>
            </a:r>
            <a:r>
              <a:rPr lang="sr-Cyrl-RS" dirty="0"/>
              <a:t>:</a:t>
            </a:r>
          </a:p>
          <a:p>
            <a:r>
              <a:rPr lang="sr-Latn-RS" dirty="0"/>
              <a:t>I</a:t>
            </a:r>
            <a:r>
              <a:rPr lang="sr-Cyrl-RS" dirty="0"/>
              <a:t> врста- зуби са </a:t>
            </a:r>
            <a:r>
              <a:rPr lang="sr-Cyrl-RS" dirty="0" err="1"/>
              <a:t>фисуром</a:t>
            </a:r>
            <a:r>
              <a:rPr lang="sr-Cyrl-RS" dirty="0"/>
              <a:t> (пукотином) на </a:t>
            </a:r>
            <a:r>
              <a:rPr lang="sr-Cyrl-RS" dirty="0" err="1"/>
              <a:t>палатиналној</a:t>
            </a:r>
            <a:r>
              <a:rPr lang="sr-Cyrl-RS" dirty="0"/>
              <a:t> плочи у висини зубног врата али без других неправилности.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823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476518" y="1691067"/>
            <a:ext cx="4532313" cy="3937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670" y="1690688"/>
            <a:ext cx="6568226" cy="393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491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" y="1825624"/>
            <a:ext cx="12192000" cy="5032375"/>
          </a:xfrm>
        </p:spPr>
        <p:txBody>
          <a:bodyPr/>
          <a:lstStyle/>
          <a:p>
            <a:r>
              <a:rPr lang="sr-Latn-RS" dirty="0"/>
              <a:t>II</a:t>
            </a:r>
            <a:r>
              <a:rPr lang="sr-Cyrl-RS" dirty="0"/>
              <a:t> врсту </a:t>
            </a:r>
            <a:r>
              <a:rPr lang="sr-Cyrl-RS" dirty="0" err="1"/>
              <a:t>инвагинације</a:t>
            </a:r>
            <a:r>
              <a:rPr lang="sr-Cyrl-RS" dirty="0"/>
              <a:t> чине зуби са удубљењем а </a:t>
            </a:r>
            <a:r>
              <a:rPr lang="sr-Cyrl-RS" dirty="0" err="1"/>
              <a:t>инвагинација</a:t>
            </a:r>
            <a:r>
              <a:rPr lang="sr-Cyrl-RS" dirty="0"/>
              <a:t> иде у дубину према </a:t>
            </a:r>
            <a:r>
              <a:rPr lang="sr-Cyrl-RS" dirty="0" err="1"/>
              <a:t>пулпној</a:t>
            </a:r>
            <a:r>
              <a:rPr lang="sr-Cyrl-RS" dirty="0"/>
              <a:t> шупљини, па је често присутан и каријес.</a:t>
            </a:r>
          </a:p>
          <a:p>
            <a:r>
              <a:rPr lang="sr-Latn-RS" dirty="0"/>
              <a:t>III </a:t>
            </a:r>
            <a:r>
              <a:rPr lang="sr-Cyrl-RS" dirty="0"/>
              <a:t>врста </a:t>
            </a:r>
            <a:r>
              <a:rPr lang="sr-Cyrl-RS" dirty="0" err="1"/>
              <a:t>инвагинације</a:t>
            </a:r>
            <a:r>
              <a:rPr lang="sr-Cyrl-RS" dirty="0"/>
              <a:t> иде даље према дубини према </a:t>
            </a:r>
            <a:r>
              <a:rPr lang="sr-Cyrl-RS" dirty="0" err="1"/>
              <a:t>пулпној</a:t>
            </a:r>
            <a:r>
              <a:rPr lang="sr-Cyrl-RS" dirty="0"/>
              <a:t> шупљини а може достићи и испод </a:t>
            </a:r>
            <a:r>
              <a:rPr lang="sr-Cyrl-RS" dirty="0" err="1"/>
              <a:t>глеђно</a:t>
            </a:r>
            <a:r>
              <a:rPr lang="sr-Cyrl-RS" dirty="0"/>
              <a:t>-цементног споја.</a:t>
            </a:r>
          </a:p>
          <a:p>
            <a:r>
              <a:rPr lang="sr-Cyrl-RS" dirty="0" err="1"/>
              <a:t>Пулпна</a:t>
            </a:r>
            <a:r>
              <a:rPr lang="sr-Cyrl-RS" dirty="0"/>
              <a:t> шупљина постепено окружује </a:t>
            </a:r>
            <a:r>
              <a:rPr lang="sr-Cyrl-RS" dirty="0" err="1"/>
              <a:t>инвагинат</a:t>
            </a:r>
            <a:r>
              <a:rPr lang="sr-Cyrl-RS" dirty="0"/>
              <a:t>.</a:t>
            </a:r>
          </a:p>
          <a:p>
            <a:r>
              <a:rPr lang="sr-Cyrl-RS" dirty="0"/>
              <a:t> Дубоки каријес који је присутан у таквом дефекту угрожава зубну пулпу </a:t>
            </a:r>
            <a:r>
              <a:rPr lang="sr-Cyrl-RS" dirty="0" err="1"/>
              <a:t>узрокујући</a:t>
            </a:r>
            <a:r>
              <a:rPr lang="sr-Cyrl-RS" dirty="0"/>
              <a:t> </a:t>
            </a:r>
            <a:r>
              <a:rPr lang="sr-Cyrl-RS" dirty="0" err="1"/>
              <a:t>некрозу</a:t>
            </a:r>
            <a:r>
              <a:rPr lang="sr-Cyrl-RS" dirty="0"/>
              <a:t>.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RS" dirty="0" err="1"/>
              <a:t>Инвагинација</a:t>
            </a:r>
            <a:r>
              <a:rPr lang="sr-Cyrl-RS" dirty="0"/>
              <a:t> зуба (</a:t>
            </a:r>
            <a:r>
              <a:rPr lang="sr-Latn-RS" i="1" dirty="0" err="1"/>
              <a:t>dentes</a:t>
            </a:r>
            <a:r>
              <a:rPr lang="sr-Latn-RS" i="1" dirty="0"/>
              <a:t> </a:t>
            </a:r>
            <a:r>
              <a:rPr lang="sr-Latn-RS" i="1" dirty="0" err="1"/>
              <a:t>invaginatus</a:t>
            </a:r>
            <a:r>
              <a:rPr lang="sr-Latn-RS" i="1" dirty="0"/>
              <a:t>, </a:t>
            </a:r>
            <a:r>
              <a:rPr lang="sr-Latn-RS" i="1" dirty="0" err="1"/>
              <a:t>dens</a:t>
            </a:r>
            <a:r>
              <a:rPr lang="sr-Latn-RS" i="1" dirty="0"/>
              <a:t> in </a:t>
            </a:r>
            <a:r>
              <a:rPr lang="sr-Latn-RS" i="1" dirty="0" err="1"/>
              <a:t>dente</a:t>
            </a:r>
            <a:r>
              <a:rPr lang="sr-Latn-RS" i="1" dirty="0"/>
              <a:t>)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069859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b="1" dirty="0" err="1">
                <a:solidFill>
                  <a:srgbClr val="FFFF00"/>
                </a:solidFill>
              </a:rPr>
              <a:t>Инвагинација</a:t>
            </a:r>
            <a:r>
              <a:rPr lang="sr-Cyrl-RS" b="1" dirty="0">
                <a:solidFill>
                  <a:srgbClr val="FFFF00"/>
                </a:solidFill>
              </a:rPr>
              <a:t> зуба (</a:t>
            </a:r>
            <a:r>
              <a:rPr lang="sr-Latn-RS" b="1" dirty="0" err="1">
                <a:solidFill>
                  <a:srgbClr val="FFFF00"/>
                </a:solidFill>
              </a:rPr>
              <a:t>dens</a:t>
            </a:r>
            <a:r>
              <a:rPr lang="sr-Latn-RS" b="1" dirty="0">
                <a:solidFill>
                  <a:srgbClr val="FFFF00"/>
                </a:solidFill>
              </a:rPr>
              <a:t> </a:t>
            </a:r>
            <a:r>
              <a:rPr lang="sr-Latn-RS" b="1" dirty="0" err="1">
                <a:solidFill>
                  <a:srgbClr val="FFFF00"/>
                </a:solidFill>
              </a:rPr>
              <a:t>invaginatus</a:t>
            </a:r>
            <a:r>
              <a:rPr lang="sr-Latn-RS" b="1" dirty="0">
                <a:solidFill>
                  <a:srgbClr val="FFFF00"/>
                </a:solidFill>
              </a:rPr>
              <a:t>, </a:t>
            </a:r>
            <a:r>
              <a:rPr lang="sr-Latn-RS" b="1" dirty="0" err="1">
                <a:solidFill>
                  <a:srgbClr val="FFFF00"/>
                </a:solidFill>
              </a:rPr>
              <a:t>dens</a:t>
            </a:r>
            <a:r>
              <a:rPr lang="sr-Latn-RS" b="1" dirty="0">
                <a:solidFill>
                  <a:srgbClr val="FFFF00"/>
                </a:solidFill>
              </a:rPr>
              <a:t> in </a:t>
            </a:r>
            <a:r>
              <a:rPr lang="sr-Latn-RS" b="1" dirty="0" err="1">
                <a:solidFill>
                  <a:srgbClr val="FFFF00"/>
                </a:solidFill>
              </a:rPr>
              <a:t>dente</a:t>
            </a:r>
            <a:r>
              <a:rPr lang="sr-Latn-RS" b="1" dirty="0">
                <a:solidFill>
                  <a:srgbClr val="FFFF00"/>
                </a:solidFill>
              </a:rPr>
              <a:t>)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dirty="0"/>
          </a:p>
          <a:p>
            <a:r>
              <a:rPr lang="sr-Latn-RS" dirty="0"/>
              <a:t>IV</a:t>
            </a:r>
            <a:r>
              <a:rPr lang="sr-Cyrl-RS" dirty="0"/>
              <a:t> класа </a:t>
            </a:r>
            <a:r>
              <a:rPr lang="sr-Cyrl-RS" dirty="0" err="1"/>
              <a:t>инвагинације</a:t>
            </a:r>
            <a:r>
              <a:rPr lang="sr-Cyrl-RS" dirty="0"/>
              <a:t> заузима комплетан </a:t>
            </a:r>
            <a:r>
              <a:rPr lang="sr-Cyrl-RS" dirty="0" err="1"/>
              <a:t>пулпни</a:t>
            </a:r>
            <a:r>
              <a:rPr lang="sr-Cyrl-RS" dirty="0"/>
              <a:t> простор у зубној круни и долази до врха зубног корена уз знатно деформисање круне.</a:t>
            </a:r>
          </a:p>
          <a:p>
            <a:r>
              <a:rPr lang="sr-Cyrl-RS" dirty="0"/>
              <a:t>У оквиру ове </a:t>
            </a:r>
            <a:r>
              <a:rPr lang="sr-Cyrl-RS" dirty="0" err="1"/>
              <a:t>инвагинације</a:t>
            </a:r>
            <a:r>
              <a:rPr lang="sr-Cyrl-RS" dirty="0"/>
              <a:t> у оквиру </a:t>
            </a:r>
            <a:r>
              <a:rPr lang="sr-Latn-RS" dirty="0"/>
              <a:t>IV a</a:t>
            </a:r>
            <a:r>
              <a:rPr lang="sr-Cyrl-RS" dirty="0"/>
              <a:t>.</a:t>
            </a:r>
            <a:r>
              <a:rPr lang="sr-Latn-RS" dirty="0"/>
              <a:t> </a:t>
            </a:r>
            <a:r>
              <a:rPr lang="sr-Cyrl-RS" dirty="0" err="1"/>
              <a:t>инвагинација</a:t>
            </a:r>
            <a:r>
              <a:rPr lang="sr-Cyrl-RS" dirty="0"/>
              <a:t> је у директној вези са зубном пулпом.</a:t>
            </a:r>
          </a:p>
          <a:p>
            <a:r>
              <a:rPr lang="sr-Cyrl-RS" dirty="0"/>
              <a:t>У оквиру</a:t>
            </a:r>
            <a:r>
              <a:rPr lang="sr-Latn-RS" dirty="0"/>
              <a:t> IV </a:t>
            </a:r>
            <a:r>
              <a:rPr lang="sr-Cyrl-RS" dirty="0"/>
              <a:t>б. </a:t>
            </a:r>
            <a:r>
              <a:rPr lang="sr-Cyrl-RS" dirty="0" err="1"/>
              <a:t>инвагинација</a:t>
            </a:r>
            <a:r>
              <a:rPr lang="sr-Cyrl-RS" dirty="0"/>
              <a:t> није у директној вези са зубном пулпом али је у вези са врхом (</a:t>
            </a:r>
            <a:r>
              <a:rPr lang="sr-Cyrl-RS" dirty="0" err="1"/>
              <a:t>апексом</a:t>
            </a:r>
            <a:r>
              <a:rPr lang="sr-Cyrl-RS" dirty="0"/>
              <a:t>) зубног корена.</a:t>
            </a:r>
          </a:p>
        </p:txBody>
      </p:sp>
    </p:spTree>
    <p:extLst>
      <p:ext uri="{BB962C8B-B14F-4D97-AF65-F5344CB8AC3E}">
        <p14:creationId xmlns:p14="http://schemas.microsoft.com/office/powerpoint/2010/main" val="341483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37322" y="159026"/>
            <a:ext cx="11436626" cy="652007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sr-Cyrl-RS" sz="3200" b="1" dirty="0">
                <a:solidFill>
                  <a:srgbClr val="FFFF00"/>
                </a:solidFill>
              </a:rPr>
              <a:t>Највише стечених неправилности узроковано је </a:t>
            </a:r>
            <a:r>
              <a:rPr lang="sr-Cyrl-RS" sz="3200" b="1" dirty="0" err="1">
                <a:solidFill>
                  <a:srgbClr val="FFFF00"/>
                </a:solidFill>
              </a:rPr>
              <a:t>малнутрицијом</a:t>
            </a:r>
            <a:r>
              <a:rPr lang="sr-Cyrl-RS" sz="3200" b="1" dirty="0">
                <a:solidFill>
                  <a:srgbClr val="FFFF00"/>
                </a:solidFill>
              </a:rPr>
              <a:t>, посебно енергетским и протеинским дефицитом.</a:t>
            </a:r>
            <a:endParaRPr lang="en-US" sz="32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sr-Cyrl-RS" sz="3200" dirty="0">
              <a:solidFill>
                <a:srgbClr val="FFFF00"/>
              </a:solidFill>
            </a:endParaRPr>
          </a:p>
          <a:p>
            <a:r>
              <a:rPr lang="sr-Cyrl-RS" sz="3200" dirty="0"/>
              <a:t>Чак </a:t>
            </a:r>
            <a:r>
              <a:rPr lang="sr-Cyrl-RS" sz="3200" b="1" dirty="0">
                <a:solidFill>
                  <a:srgbClr val="FFFF00"/>
                </a:solidFill>
              </a:rPr>
              <a:t>3 до 4 % </a:t>
            </a:r>
            <a:r>
              <a:rPr lang="sr-Cyrl-RS" sz="3200" dirty="0" err="1"/>
              <a:t>конгениталних</a:t>
            </a:r>
            <a:r>
              <a:rPr lang="sr-Cyrl-RS" sz="3200" dirty="0"/>
              <a:t> неправилности настаје деловањем хемијских супстанци (лекова, витамина и сл.)</a:t>
            </a:r>
            <a:endParaRPr lang="en-US" sz="3200" dirty="0"/>
          </a:p>
          <a:p>
            <a:pPr marL="0" indent="0">
              <a:buNone/>
            </a:pPr>
            <a:endParaRPr lang="sr-Cyrl-RS" sz="3200" dirty="0"/>
          </a:p>
          <a:p>
            <a:r>
              <a:rPr lang="sr-Cyrl-RS" sz="3200" b="1" dirty="0">
                <a:solidFill>
                  <a:srgbClr val="FFFF00"/>
                </a:solidFill>
              </a:rPr>
              <a:t>Поремећаји метаболизма узрокују око 2 % </a:t>
            </a:r>
            <a:r>
              <a:rPr lang="sr-Cyrl-RS" sz="3200" dirty="0" err="1"/>
              <a:t>конгениталних</a:t>
            </a:r>
            <a:r>
              <a:rPr lang="sr-Cyrl-RS" sz="3200" dirty="0"/>
              <a:t> неправилности зуба.</a:t>
            </a:r>
          </a:p>
          <a:p>
            <a:endParaRPr lang="sr-Cyrl-RS" sz="3200" dirty="0"/>
          </a:p>
          <a:p>
            <a:r>
              <a:rPr lang="sr-Cyrl-RS" sz="3200" b="1" dirty="0">
                <a:solidFill>
                  <a:srgbClr val="FFFF00"/>
                </a:solidFill>
              </a:rPr>
              <a:t>Инфекције, посебно вирусне, даљих 2 до 3 %</a:t>
            </a:r>
            <a:r>
              <a:rPr lang="sr-Cyrl-RS" sz="3200" b="1" dirty="0">
                <a:solidFill>
                  <a:srgbClr val="FFC000"/>
                </a:solidFill>
              </a:rPr>
              <a:t> </a:t>
            </a:r>
            <a:r>
              <a:rPr lang="sr-Cyrl-RS" sz="3200" dirty="0"/>
              <a:t>неправилности.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74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 err="1">
                <a:solidFill>
                  <a:srgbClr val="FFFF00"/>
                </a:solidFill>
              </a:rPr>
              <a:t>Инвагинација</a:t>
            </a:r>
            <a:r>
              <a:rPr lang="sr-Cyrl-RS" b="1" dirty="0">
                <a:solidFill>
                  <a:srgbClr val="FFFF00"/>
                </a:solidFill>
              </a:rPr>
              <a:t> зуба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200" dirty="0"/>
              <a:t>Узроци настанка </a:t>
            </a:r>
            <a:r>
              <a:rPr lang="sr-Cyrl-RS" sz="3200" dirty="0" err="1"/>
              <a:t>инвагинације</a:t>
            </a:r>
            <a:r>
              <a:rPr lang="sr-Cyrl-RS" sz="3200" dirty="0"/>
              <a:t> зуба нису потпуно разјашњени.</a:t>
            </a:r>
          </a:p>
          <a:p>
            <a:r>
              <a:rPr lang="sr-Cyrl-RS" sz="3200" dirty="0"/>
              <a:t>Најчешћи су: </a:t>
            </a:r>
          </a:p>
          <a:p>
            <a:r>
              <a:rPr lang="sr-Cyrl-RS" sz="3200" dirty="0"/>
              <a:t>спајање два заметка, </a:t>
            </a:r>
          </a:p>
          <a:p>
            <a:r>
              <a:rPr lang="sr-Cyrl-RS" sz="3200" dirty="0"/>
              <a:t>померање глеђи у правцу денталне папиле,</a:t>
            </a:r>
          </a:p>
          <a:p>
            <a:r>
              <a:rPr lang="sr-Cyrl-RS" sz="3200" dirty="0"/>
              <a:t> </a:t>
            </a:r>
            <a:r>
              <a:rPr lang="sr-Cyrl-RS" sz="3200" dirty="0" err="1"/>
              <a:t>поремећан</a:t>
            </a:r>
            <a:r>
              <a:rPr lang="sr-Cyrl-RS" sz="3200" dirty="0"/>
              <a:t> притисак у околним ткивима током </a:t>
            </a:r>
            <a:r>
              <a:rPr lang="sr-Cyrl-RS" sz="3200" dirty="0" err="1"/>
              <a:t>морфогенезе</a:t>
            </a:r>
            <a:r>
              <a:rPr lang="sr-Cyrl-RS" sz="3200" dirty="0"/>
              <a:t>,</a:t>
            </a:r>
          </a:p>
          <a:p>
            <a:r>
              <a:rPr lang="sr-Cyrl-RS" sz="3200" dirty="0"/>
              <a:t>недостајања </a:t>
            </a:r>
            <a:r>
              <a:rPr lang="sr-Cyrl-RS" sz="3200" dirty="0" err="1"/>
              <a:t>глеђног</a:t>
            </a:r>
            <a:r>
              <a:rPr lang="sr-Cyrl-RS" sz="3200" dirty="0"/>
              <a:t> органа.</a:t>
            </a:r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517228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err="1"/>
              <a:t>Евагинација</a:t>
            </a:r>
            <a:r>
              <a:rPr lang="sr-Cyrl-RS" dirty="0"/>
              <a:t> зуба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200" dirty="0"/>
              <a:t>Генетска неправилност супротна </a:t>
            </a:r>
            <a:r>
              <a:rPr lang="sr-Cyrl-RS" sz="3200" dirty="0" err="1"/>
              <a:t>инвагинацији</a:t>
            </a:r>
            <a:r>
              <a:rPr lang="sr-Cyrl-RS" sz="3200" dirty="0"/>
              <a:t>.</a:t>
            </a:r>
          </a:p>
          <a:p>
            <a:r>
              <a:rPr lang="sr-Cyrl-RS" sz="3200" dirty="0"/>
              <a:t>Настаје ерупцијом зубног заметка и </a:t>
            </a:r>
            <a:r>
              <a:rPr lang="sr-Cyrl-RS" sz="3200" dirty="0" err="1"/>
              <a:t>притом</a:t>
            </a:r>
            <a:r>
              <a:rPr lang="sr-Cyrl-RS" sz="3200" dirty="0"/>
              <a:t> настају </a:t>
            </a:r>
            <a:r>
              <a:rPr lang="sr-Cyrl-RS" sz="3200" dirty="0" err="1"/>
              <a:t>квржичасте</a:t>
            </a:r>
            <a:r>
              <a:rPr lang="sr-Cyrl-RS" sz="3200" dirty="0"/>
              <a:t> избочине на неуобичајеним деловима </a:t>
            </a:r>
            <a:r>
              <a:rPr lang="sr-Cyrl-RS" sz="3200" dirty="0" err="1"/>
              <a:t>гризних</a:t>
            </a:r>
            <a:r>
              <a:rPr lang="sr-Cyrl-RS" sz="3200" dirty="0"/>
              <a:t> површина, најчешће доњих али и горњих </a:t>
            </a:r>
            <a:r>
              <a:rPr lang="sr-Cyrl-RS" sz="3200" dirty="0" err="1"/>
              <a:t>кутњака</a:t>
            </a:r>
            <a:r>
              <a:rPr lang="sr-Cyrl-RS" sz="3200" dirty="0"/>
              <a:t>.</a:t>
            </a:r>
          </a:p>
          <a:p>
            <a:r>
              <a:rPr lang="sr-Cyrl-RS" sz="3200" dirty="0"/>
              <a:t>Та испупчења могу бити само </a:t>
            </a:r>
            <a:r>
              <a:rPr lang="sr-Cyrl-RS" sz="3200" dirty="0" err="1"/>
              <a:t>глеђна</a:t>
            </a:r>
            <a:r>
              <a:rPr lang="sr-Cyrl-RS" sz="3200" dirty="0"/>
              <a:t>, али могу садржати и </a:t>
            </a:r>
            <a:r>
              <a:rPr lang="sr-Cyrl-RS" sz="3200" dirty="0" err="1"/>
              <a:t>дентин</a:t>
            </a:r>
            <a:r>
              <a:rPr lang="sr-Cyrl-RS" sz="3200" dirty="0"/>
              <a:t> или поседовати осовински каналић испуњен </a:t>
            </a:r>
            <a:r>
              <a:rPr lang="sr-Cyrl-RS" sz="3200" dirty="0" err="1"/>
              <a:t>пулпним</a:t>
            </a:r>
            <a:r>
              <a:rPr lang="sr-Cyrl-RS" sz="3200" dirty="0"/>
              <a:t> ткивом, што је видљиво на рендгенским снимцима.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4919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41669" y="1391478"/>
            <a:ext cx="12050332" cy="5357051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FFFF00"/>
                </a:solidFill>
              </a:rPr>
              <a:t>Стожасти зуб </a:t>
            </a:r>
            <a:r>
              <a:rPr lang="sr-Cyrl-RS" dirty="0">
                <a:solidFill>
                  <a:srgbClr val="FFFF00"/>
                </a:solidFill>
              </a:rPr>
              <a:t>(</a:t>
            </a:r>
            <a:r>
              <a:rPr lang="sr-Latn-RS" b="1" i="1" dirty="0" err="1">
                <a:solidFill>
                  <a:srgbClr val="FFFF00"/>
                </a:solidFill>
              </a:rPr>
              <a:t>dens</a:t>
            </a:r>
            <a:r>
              <a:rPr lang="sr-Latn-RS" b="1" i="1" dirty="0">
                <a:solidFill>
                  <a:srgbClr val="FFFF00"/>
                </a:solidFill>
              </a:rPr>
              <a:t> </a:t>
            </a:r>
            <a:r>
              <a:rPr lang="sr-Latn-RS" b="1" i="1" dirty="0" err="1">
                <a:solidFill>
                  <a:srgbClr val="FFFF00"/>
                </a:solidFill>
              </a:rPr>
              <a:t>confirmis</a:t>
            </a:r>
            <a:r>
              <a:rPr lang="sr-Latn-RS" b="1" i="1" dirty="0">
                <a:solidFill>
                  <a:srgbClr val="FFFF00"/>
                </a:solidFill>
              </a:rPr>
              <a:t>, </a:t>
            </a:r>
            <a:r>
              <a:rPr lang="sr-Latn-RS" b="1" i="1" dirty="0" err="1">
                <a:solidFill>
                  <a:srgbClr val="FFFF00"/>
                </a:solidFill>
              </a:rPr>
              <a:t>pegsshaped</a:t>
            </a:r>
            <a:r>
              <a:rPr lang="sr-Latn-RS" b="1" i="1" dirty="0">
                <a:solidFill>
                  <a:srgbClr val="FFFF00"/>
                </a:solidFill>
              </a:rPr>
              <a:t> </a:t>
            </a:r>
            <a:r>
              <a:rPr lang="sr-Latn-RS" b="1" i="1" dirty="0" err="1">
                <a:solidFill>
                  <a:srgbClr val="FFFF00"/>
                </a:solidFill>
              </a:rPr>
              <a:t>teeth</a:t>
            </a:r>
            <a:r>
              <a:rPr lang="sr-Latn-RS" dirty="0">
                <a:solidFill>
                  <a:srgbClr val="FFFF00"/>
                </a:solidFill>
              </a:rPr>
              <a:t>)</a:t>
            </a:r>
            <a:r>
              <a:rPr lang="sr-Latn-RS" dirty="0"/>
              <a:t>, </a:t>
            </a:r>
            <a:r>
              <a:rPr lang="sr-Cyrl-RS" dirty="0"/>
              <a:t>најчешће се налази у склопу </a:t>
            </a:r>
            <a:r>
              <a:rPr lang="sr-Latn-RS" dirty="0" err="1"/>
              <a:t>Downov</a:t>
            </a:r>
            <a:r>
              <a:rPr lang="sr-Cyrl-RS" dirty="0"/>
              <a:t>-</a:t>
            </a:r>
            <a:r>
              <a:rPr lang="sr-Cyrl-RS" dirty="0" err="1"/>
              <a:t>ог</a:t>
            </a:r>
            <a:r>
              <a:rPr lang="sr-Cyrl-RS" dirty="0"/>
              <a:t> синдрома, код </a:t>
            </a:r>
            <a:r>
              <a:rPr lang="sr-Cyrl-RS" dirty="0" err="1"/>
              <a:t>анхидротичне</a:t>
            </a:r>
            <a:r>
              <a:rPr lang="sr-Cyrl-RS" dirty="0"/>
              <a:t> </a:t>
            </a:r>
            <a:r>
              <a:rPr lang="sr-Cyrl-RS" dirty="0" err="1"/>
              <a:t>дисплазије</a:t>
            </a:r>
            <a:r>
              <a:rPr lang="sr-Cyrl-RS" dirty="0"/>
              <a:t>, </a:t>
            </a:r>
            <a:r>
              <a:rPr lang="sr-Cyrl-RS" dirty="0" err="1"/>
              <a:t>хондроектодермалне</a:t>
            </a:r>
            <a:r>
              <a:rPr lang="sr-Cyrl-RS" dirty="0"/>
              <a:t> </a:t>
            </a:r>
            <a:r>
              <a:rPr lang="sr-Cyrl-RS" dirty="0" err="1"/>
              <a:t>дисплазије</a:t>
            </a:r>
            <a:r>
              <a:rPr lang="sr-Cyrl-RS" dirty="0"/>
              <a:t> итд.</a:t>
            </a:r>
          </a:p>
          <a:p>
            <a:pPr marL="0" indent="0">
              <a:buNone/>
            </a:pPr>
            <a:endParaRPr lang="sr-Cyrl-RS" dirty="0"/>
          </a:p>
          <a:p>
            <a:r>
              <a:rPr lang="sr-Cyrl-RS" b="1" dirty="0">
                <a:solidFill>
                  <a:srgbClr val="FFFF00"/>
                </a:solidFill>
              </a:rPr>
              <a:t>Лоптасти секутић</a:t>
            </a:r>
            <a:r>
              <a:rPr lang="sr-Latn-RS" b="1" dirty="0">
                <a:solidFill>
                  <a:srgbClr val="FFFF00"/>
                </a:solidFill>
              </a:rPr>
              <a:t> </a:t>
            </a:r>
            <a:r>
              <a:rPr lang="sr-Cyrl-RS" b="1" dirty="0">
                <a:solidFill>
                  <a:srgbClr val="FFFF00"/>
                </a:solidFill>
              </a:rPr>
              <a:t> </a:t>
            </a:r>
            <a:r>
              <a:rPr lang="sr-Cyrl-RS" dirty="0"/>
              <a:t>је генетска неправилност коју карактеришу задебљане ивице које окружују оралну плочу горњих секутића.</a:t>
            </a:r>
          </a:p>
          <a:p>
            <a:pPr marL="0" indent="0">
              <a:buNone/>
            </a:pPr>
            <a:endParaRPr lang="sr-Cyrl-RS" dirty="0"/>
          </a:p>
          <a:p>
            <a:r>
              <a:rPr lang="sr-Cyrl-RS" b="1" dirty="0" err="1">
                <a:solidFill>
                  <a:srgbClr val="FFFF00"/>
                </a:solidFill>
              </a:rPr>
              <a:t>Премоларизација</a:t>
            </a:r>
            <a:r>
              <a:rPr lang="sr-Cyrl-RS" b="1" dirty="0">
                <a:solidFill>
                  <a:srgbClr val="FFFF00"/>
                </a:solidFill>
              </a:rPr>
              <a:t> зуба </a:t>
            </a:r>
            <a:r>
              <a:rPr lang="sr-Cyrl-RS" dirty="0"/>
              <a:t>је појава повећане зубне </a:t>
            </a:r>
            <a:r>
              <a:rPr lang="sr-Cyrl-RS" dirty="0" err="1"/>
              <a:t>квржице</a:t>
            </a:r>
            <a:r>
              <a:rPr lang="sr-Cyrl-RS" dirty="0"/>
              <a:t> (</a:t>
            </a:r>
            <a:r>
              <a:rPr lang="sr-Latn-RS" i="1" dirty="0" err="1"/>
              <a:t>tuberculum</a:t>
            </a:r>
            <a:r>
              <a:rPr lang="sr-Latn-RS" i="1" dirty="0"/>
              <a:t> dentale</a:t>
            </a:r>
            <a:r>
              <a:rPr lang="sr-Latn-RS" dirty="0"/>
              <a:t>)</a:t>
            </a:r>
            <a:r>
              <a:rPr lang="sr-Cyrl-RS" dirty="0"/>
              <a:t> на горњем очњаку па он подсећа на преткутњак.</a:t>
            </a:r>
          </a:p>
          <a:p>
            <a:pPr marL="0" indent="0">
              <a:buNone/>
            </a:pP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28927065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18941" y="644525"/>
            <a:ext cx="11973059" cy="5532438"/>
          </a:xfrm>
        </p:spPr>
        <p:txBody>
          <a:bodyPr>
            <a:normAutofit fontScale="92500"/>
          </a:bodyPr>
          <a:lstStyle/>
          <a:p>
            <a:r>
              <a:rPr lang="sr-Cyrl-RS" b="1" dirty="0" err="1">
                <a:solidFill>
                  <a:srgbClr val="FFFF00"/>
                </a:solidFill>
              </a:rPr>
              <a:t>Моларизација</a:t>
            </a:r>
            <a:r>
              <a:rPr lang="sr-Cyrl-RS" b="1" dirty="0">
                <a:solidFill>
                  <a:srgbClr val="FFFF00"/>
                </a:solidFill>
              </a:rPr>
              <a:t> зуба </a:t>
            </a:r>
            <a:r>
              <a:rPr lang="sr-Cyrl-RS" dirty="0"/>
              <a:t>подразумева поделу </a:t>
            </a:r>
            <a:r>
              <a:rPr lang="sr-Cyrl-RS" dirty="0" err="1"/>
              <a:t>лингвалне</a:t>
            </a:r>
            <a:r>
              <a:rPr lang="sr-Cyrl-RS" dirty="0"/>
              <a:t> </a:t>
            </a:r>
            <a:r>
              <a:rPr lang="sr-Cyrl-RS" dirty="0" err="1"/>
              <a:t>квржице</a:t>
            </a:r>
            <a:r>
              <a:rPr lang="sr-Cyrl-RS" dirty="0"/>
              <a:t> доњег другог преткутњака на две мање </a:t>
            </a:r>
            <a:r>
              <a:rPr lang="sr-Cyrl-RS" dirty="0" err="1"/>
              <a:t>квржице</a:t>
            </a:r>
            <a:r>
              <a:rPr lang="sr-Cyrl-RS" dirty="0"/>
              <a:t>, па преткутњак почиње личити </a:t>
            </a:r>
            <a:r>
              <a:rPr lang="sr-Cyrl-RS" dirty="0" err="1"/>
              <a:t>кутњаку</a:t>
            </a:r>
            <a:r>
              <a:rPr lang="sr-Cyrl-RS" dirty="0"/>
              <a:t>.</a:t>
            </a:r>
          </a:p>
          <a:p>
            <a:pPr marL="0" indent="0">
              <a:buNone/>
            </a:pPr>
            <a:endParaRPr lang="sr-Cyrl-RS" dirty="0"/>
          </a:p>
          <a:p>
            <a:r>
              <a:rPr lang="sr-Cyrl-RS" b="1" dirty="0">
                <a:solidFill>
                  <a:srgbClr val="FFFF00"/>
                </a:solidFill>
              </a:rPr>
              <a:t>Абнормалне </a:t>
            </a:r>
            <a:r>
              <a:rPr lang="sr-Cyrl-RS" b="1" dirty="0" err="1">
                <a:solidFill>
                  <a:srgbClr val="FFFF00"/>
                </a:solidFill>
              </a:rPr>
              <a:t>квржице</a:t>
            </a:r>
            <a:r>
              <a:rPr lang="sr-Cyrl-RS" b="1" dirty="0">
                <a:solidFill>
                  <a:srgbClr val="FFFF00"/>
                </a:solidFill>
              </a:rPr>
              <a:t> на зубној круни </a:t>
            </a:r>
            <a:r>
              <a:rPr lang="sr-Cyrl-RS" dirty="0">
                <a:solidFill>
                  <a:schemeClr val="tx1"/>
                </a:solidFill>
              </a:rPr>
              <a:t>појављују се као </a:t>
            </a:r>
            <a:r>
              <a:rPr lang="sr-Latn-RS" dirty="0" err="1">
                <a:solidFill>
                  <a:schemeClr val="tx1"/>
                </a:solidFill>
              </a:rPr>
              <a:t>Carabellijev</a:t>
            </a:r>
            <a:r>
              <a:rPr lang="sr-Latn-RS" dirty="0">
                <a:solidFill>
                  <a:schemeClr val="tx1"/>
                </a:solidFill>
              </a:rPr>
              <a:t> </a:t>
            </a:r>
            <a:r>
              <a:rPr lang="sr-Latn-RS" dirty="0" err="1">
                <a:solidFill>
                  <a:schemeClr val="tx1"/>
                </a:solidFill>
              </a:rPr>
              <a:t>tuberculum</a:t>
            </a:r>
            <a:r>
              <a:rPr lang="sr-Latn-RS" dirty="0">
                <a:solidFill>
                  <a:schemeClr val="tx1"/>
                </a:solidFill>
              </a:rPr>
              <a:t> </a:t>
            </a:r>
            <a:r>
              <a:rPr lang="sr-Latn-RS" dirty="0" err="1">
                <a:solidFill>
                  <a:schemeClr val="tx1"/>
                </a:solidFill>
              </a:rPr>
              <a:t>anomale</a:t>
            </a:r>
            <a:r>
              <a:rPr lang="sr-Latn-RS" dirty="0">
                <a:solidFill>
                  <a:schemeClr val="tx1"/>
                </a:solidFill>
              </a:rPr>
              <a:t> (</a:t>
            </a:r>
            <a:r>
              <a:rPr lang="sr-Latn-RS" i="1" dirty="0" err="1">
                <a:solidFill>
                  <a:schemeClr val="tx1"/>
                </a:solidFill>
              </a:rPr>
              <a:t>tuberculum</a:t>
            </a:r>
            <a:r>
              <a:rPr lang="sr-Latn-RS" i="1" dirty="0">
                <a:solidFill>
                  <a:schemeClr val="tx1"/>
                </a:solidFill>
              </a:rPr>
              <a:t> </a:t>
            </a:r>
            <a:r>
              <a:rPr lang="sr-Latn-RS" i="1" dirty="0" err="1">
                <a:solidFill>
                  <a:schemeClr val="tx1"/>
                </a:solidFill>
              </a:rPr>
              <a:t>impar</a:t>
            </a:r>
            <a:r>
              <a:rPr lang="sr-Latn-RS" dirty="0">
                <a:solidFill>
                  <a:schemeClr val="tx1"/>
                </a:solidFill>
              </a:rPr>
              <a:t>). To je </a:t>
            </a:r>
            <a:r>
              <a:rPr lang="sr-Cyrl-RS" dirty="0">
                <a:solidFill>
                  <a:schemeClr val="tx1"/>
                </a:solidFill>
              </a:rPr>
              <a:t>додатна </a:t>
            </a:r>
            <a:r>
              <a:rPr lang="sr-Cyrl-RS" dirty="0" err="1">
                <a:solidFill>
                  <a:schemeClr val="tx1"/>
                </a:solidFill>
              </a:rPr>
              <a:t>мезио-палатинална</a:t>
            </a:r>
            <a:r>
              <a:rPr lang="sr-Cyrl-RS" dirty="0">
                <a:solidFill>
                  <a:schemeClr val="tx1"/>
                </a:solidFill>
              </a:rPr>
              <a:t> </a:t>
            </a:r>
            <a:r>
              <a:rPr lang="sr-Cyrl-RS" dirty="0" err="1">
                <a:solidFill>
                  <a:schemeClr val="tx1"/>
                </a:solidFill>
              </a:rPr>
              <a:t>квржица</a:t>
            </a:r>
            <a:r>
              <a:rPr lang="sr-Cyrl-RS" dirty="0">
                <a:solidFill>
                  <a:schemeClr val="tx1"/>
                </a:solidFill>
              </a:rPr>
              <a:t> на горњем првом </a:t>
            </a:r>
            <a:r>
              <a:rPr lang="sr-Cyrl-RS" dirty="0" err="1">
                <a:solidFill>
                  <a:schemeClr val="tx1"/>
                </a:solidFill>
              </a:rPr>
              <a:t>кутњаку</a:t>
            </a:r>
            <a:r>
              <a:rPr lang="sr-Cyrl-RS" dirty="0">
                <a:solidFill>
                  <a:schemeClr val="tx1"/>
                </a:solidFill>
              </a:rPr>
              <a:t>, а ређе на горњем другом и трећем </a:t>
            </a:r>
            <a:r>
              <a:rPr lang="sr-Cyrl-RS" dirty="0" err="1">
                <a:solidFill>
                  <a:schemeClr val="tx1"/>
                </a:solidFill>
              </a:rPr>
              <a:t>кутњаку</a:t>
            </a:r>
            <a:r>
              <a:rPr lang="sr-Cyrl-RS" dirty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sr-Cyrl-RS" dirty="0">
              <a:solidFill>
                <a:schemeClr val="tx1"/>
              </a:solidFill>
            </a:endParaRPr>
          </a:p>
          <a:p>
            <a:r>
              <a:rPr lang="sr-Cyrl-RS" dirty="0" err="1">
                <a:solidFill>
                  <a:schemeClr val="tx1"/>
                </a:solidFill>
              </a:rPr>
              <a:t>Квржица</a:t>
            </a:r>
            <a:r>
              <a:rPr lang="sr-Cyrl-RS" dirty="0">
                <a:solidFill>
                  <a:schemeClr val="tx1"/>
                </a:solidFill>
              </a:rPr>
              <a:t> се појављује код 14,7 % људи и готово никада не допире до површине за жвакање.</a:t>
            </a:r>
          </a:p>
          <a:p>
            <a:pPr marL="0" indent="0">
              <a:buNone/>
            </a:pPr>
            <a:endParaRPr lang="sr-Cyrl-RS" dirty="0">
              <a:solidFill>
                <a:schemeClr val="tx1"/>
              </a:solidFill>
            </a:endParaRPr>
          </a:p>
          <a:p>
            <a:r>
              <a:rPr lang="sr-Cyrl-RS" dirty="0">
                <a:solidFill>
                  <a:schemeClr val="tx1"/>
                </a:solidFill>
              </a:rPr>
              <a:t>Иако </a:t>
            </a:r>
            <a:r>
              <a:rPr lang="sr-Cyrl-RS" dirty="0" err="1">
                <a:solidFill>
                  <a:schemeClr val="tx1"/>
                </a:solidFill>
              </a:rPr>
              <a:t>квржица</a:t>
            </a:r>
            <a:r>
              <a:rPr lang="sr-Cyrl-RS" dirty="0">
                <a:solidFill>
                  <a:schemeClr val="tx1"/>
                </a:solidFill>
              </a:rPr>
              <a:t> не учествује у жвакању, сматра се да доводи до фиксирања зубних низова у положај централне </a:t>
            </a:r>
            <a:r>
              <a:rPr lang="sr-Cyrl-RS" dirty="0" err="1">
                <a:solidFill>
                  <a:schemeClr val="tx1"/>
                </a:solidFill>
              </a:rPr>
              <a:t>оклузије</a:t>
            </a:r>
            <a:r>
              <a:rPr lang="sr-Cyrl-RS" dirty="0">
                <a:solidFill>
                  <a:schemeClr val="tx1"/>
                </a:solidFill>
              </a:rPr>
              <a:t>, јер се налази између </a:t>
            </a:r>
            <a:r>
              <a:rPr lang="sr-Cyrl-RS" dirty="0" err="1">
                <a:solidFill>
                  <a:schemeClr val="tx1"/>
                </a:solidFill>
              </a:rPr>
              <a:t>квржица</a:t>
            </a:r>
            <a:r>
              <a:rPr lang="sr-Cyrl-RS" dirty="0">
                <a:solidFill>
                  <a:schemeClr val="tx1"/>
                </a:solidFill>
              </a:rPr>
              <a:t> доњег првог </a:t>
            </a:r>
            <a:r>
              <a:rPr lang="sr-Cyrl-RS" dirty="0" err="1">
                <a:solidFill>
                  <a:schemeClr val="tx1"/>
                </a:solidFill>
              </a:rPr>
              <a:t>кутњака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2652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9123"/>
          </a:xfrm>
        </p:spPr>
        <p:txBody>
          <a:bodyPr>
            <a:normAutofit fontScale="90000"/>
          </a:bodyPr>
          <a:lstStyle/>
          <a:p>
            <a:r>
              <a:rPr lang="sr-Cyrl-RS" b="1" dirty="0">
                <a:solidFill>
                  <a:srgbClr val="FFFF00"/>
                </a:solidFill>
              </a:rPr>
              <a:t>Наслаге на глеђи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397" y="1532586"/>
            <a:ext cx="11423562" cy="5325414"/>
          </a:xfrm>
        </p:spPr>
        <p:txBody>
          <a:bodyPr>
            <a:noAutofit/>
          </a:bodyPr>
          <a:lstStyle/>
          <a:p>
            <a:r>
              <a:rPr lang="sr-Cyrl-RS" dirty="0"/>
              <a:t>Наслаге на глеђи (</a:t>
            </a:r>
            <a:r>
              <a:rPr lang="sr-Cyrl-RS" dirty="0" err="1"/>
              <a:t>амеломи</a:t>
            </a:r>
            <a:r>
              <a:rPr lang="sr-Cyrl-RS" dirty="0"/>
              <a:t>, </a:t>
            </a:r>
            <a:r>
              <a:rPr lang="sr-Cyrl-RS" dirty="0" err="1"/>
              <a:t>глеђни</a:t>
            </a:r>
            <a:r>
              <a:rPr lang="sr-Cyrl-RS" dirty="0"/>
              <a:t> бисери, </a:t>
            </a:r>
            <a:r>
              <a:rPr lang="sr-Cyrl-RS" dirty="0" err="1"/>
              <a:t>глеђни</a:t>
            </a:r>
            <a:r>
              <a:rPr lang="sr-Cyrl-RS" dirty="0"/>
              <a:t> трнови, </a:t>
            </a:r>
            <a:r>
              <a:rPr lang="sr-Cyrl-RS" dirty="0" err="1"/>
              <a:t>глеђне</a:t>
            </a:r>
            <a:r>
              <a:rPr lang="sr-Cyrl-RS" dirty="0"/>
              <a:t> капљице) представљају скупљање глеђи на неуобичајеним местима на зубу или у њему.</a:t>
            </a:r>
          </a:p>
          <a:p>
            <a:r>
              <a:rPr lang="sr-Cyrl-RS" dirty="0"/>
              <a:t>Могу бити смештене на свим деловима зуба, али су најчешће у </a:t>
            </a:r>
            <a:r>
              <a:rPr lang="sr-Cyrl-RS" dirty="0" err="1"/>
              <a:t>фуркацијама</a:t>
            </a:r>
            <a:r>
              <a:rPr lang="sr-Cyrl-RS" dirty="0"/>
              <a:t> горњих </a:t>
            </a:r>
            <a:r>
              <a:rPr lang="sr-Cyrl-RS" dirty="0" err="1"/>
              <a:t>кутњака</a:t>
            </a:r>
            <a:r>
              <a:rPr lang="sr-Cyrl-RS" dirty="0"/>
              <a:t>, као и </a:t>
            </a:r>
            <a:r>
              <a:rPr lang="sr-Cyrl-RS" dirty="0" err="1"/>
              <a:t>мезијално</a:t>
            </a:r>
            <a:r>
              <a:rPr lang="sr-Cyrl-RS" dirty="0"/>
              <a:t> и/или </a:t>
            </a:r>
            <a:r>
              <a:rPr lang="sr-Cyrl-RS" dirty="0" err="1"/>
              <a:t>дистално</a:t>
            </a:r>
            <a:r>
              <a:rPr lang="sr-Cyrl-RS" dirty="0"/>
              <a:t> у подручју зубног врата.</a:t>
            </a:r>
          </a:p>
          <a:p>
            <a:r>
              <a:rPr lang="sr-Cyrl-RS" dirty="0" err="1"/>
              <a:t>Амеломи</a:t>
            </a:r>
            <a:r>
              <a:rPr lang="sr-Cyrl-RS" dirty="0"/>
              <a:t> настају због претеране активности </a:t>
            </a:r>
            <a:r>
              <a:rPr lang="sr-Cyrl-RS" dirty="0" err="1"/>
              <a:t>амелобласта</a:t>
            </a:r>
            <a:r>
              <a:rPr lang="sr-Cyrl-RS" dirty="0"/>
              <a:t>, као и </a:t>
            </a:r>
            <a:r>
              <a:rPr lang="sr-Cyrl-RS" dirty="0" err="1"/>
              <a:t>инвагинацијом</a:t>
            </a:r>
            <a:r>
              <a:rPr lang="sr-Cyrl-RS" dirty="0"/>
              <a:t> у </a:t>
            </a:r>
            <a:r>
              <a:rPr lang="sr-Cyrl-RS" dirty="0" err="1"/>
              <a:t>дентин</a:t>
            </a:r>
            <a:r>
              <a:rPr lang="sr-Cyrl-RS" dirty="0"/>
              <a:t> током развоја па говоримо о унутрашњим </a:t>
            </a:r>
            <a:r>
              <a:rPr lang="sr-Cyrl-RS" dirty="0" err="1"/>
              <a:t>глеђним</a:t>
            </a:r>
            <a:r>
              <a:rPr lang="sr-Cyrl-RS" dirty="0"/>
              <a:t> перлама које су укључене у структуру зуба.</a:t>
            </a:r>
          </a:p>
          <a:p>
            <a:r>
              <a:rPr lang="sr-Cyrl-RS" dirty="0"/>
              <a:t>Могу имати само глеђ, некада налазимо и </a:t>
            </a:r>
            <a:r>
              <a:rPr lang="sr-Cyrl-RS" dirty="0" err="1"/>
              <a:t>дентин</a:t>
            </a:r>
            <a:r>
              <a:rPr lang="sr-Cyrl-RS" dirty="0"/>
              <a:t> па и зубну пулпу.</a:t>
            </a:r>
          </a:p>
          <a:p>
            <a:r>
              <a:rPr lang="sr-Cyrl-RS" dirty="0" err="1"/>
              <a:t>Глеђне</a:t>
            </a:r>
            <a:r>
              <a:rPr lang="sr-Cyrl-RS" dirty="0"/>
              <a:t> перле се у нашој популацији појављују код приближно 1,6 % људи, а </a:t>
            </a:r>
            <a:r>
              <a:rPr lang="sr-Cyrl-RS" dirty="0" err="1"/>
              <a:t>глеђни</a:t>
            </a:r>
            <a:r>
              <a:rPr lang="sr-Cyrl-RS" dirty="0"/>
              <a:t> трнови и капљице код 14,1 %.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3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60608" y="1825625"/>
            <a:ext cx="11359167" cy="4351338"/>
          </a:xfrm>
        </p:spPr>
        <p:txBody>
          <a:bodyPr>
            <a:normAutofit/>
          </a:bodyPr>
          <a:lstStyle/>
          <a:p>
            <a:r>
              <a:rPr lang="sr-Cyrl-RS" sz="3200" b="1" dirty="0" err="1">
                <a:solidFill>
                  <a:srgbClr val="FFC000"/>
                </a:solidFill>
              </a:rPr>
              <a:t>Глободонција</a:t>
            </a:r>
            <a:r>
              <a:rPr lang="sr-Cyrl-RS" sz="3200" b="1" dirty="0"/>
              <a:t> </a:t>
            </a:r>
            <a:r>
              <a:rPr lang="sr-Cyrl-RS" sz="3200" dirty="0"/>
              <a:t>је појава неуобичајених округлих облика преткутњака и </a:t>
            </a:r>
            <a:r>
              <a:rPr lang="sr-Cyrl-RS" sz="3200" dirty="0" err="1"/>
              <a:t>кутњака</a:t>
            </a:r>
            <a:r>
              <a:rPr lang="sr-Cyrl-RS" sz="3200" dirty="0"/>
              <a:t> у обе вилице, а често је удружена са </a:t>
            </a:r>
            <a:r>
              <a:rPr lang="sr-Cyrl-RS" sz="3200" dirty="0" err="1"/>
              <a:t>хипоминерализацијом</a:t>
            </a:r>
            <a:r>
              <a:rPr lang="sr-Cyrl-RS" sz="3200" dirty="0"/>
              <a:t>.</a:t>
            </a:r>
          </a:p>
          <a:p>
            <a:pPr marL="0" indent="0">
              <a:buNone/>
            </a:pPr>
            <a:endParaRPr lang="sr-Cyrl-RS" sz="3200" dirty="0"/>
          </a:p>
          <a:p>
            <a:r>
              <a:rPr lang="sr-Cyrl-RS" sz="3200" b="1" dirty="0" err="1">
                <a:solidFill>
                  <a:srgbClr val="FFC000"/>
                </a:solidFill>
              </a:rPr>
              <a:t>Дилацерација</a:t>
            </a:r>
            <a:r>
              <a:rPr lang="sr-Cyrl-RS" sz="3200" dirty="0"/>
              <a:t> је појава </a:t>
            </a:r>
            <a:r>
              <a:rPr lang="sr-Cyrl-RS" sz="3200" dirty="0" err="1"/>
              <a:t>накривљености</a:t>
            </a:r>
            <a:r>
              <a:rPr lang="sr-Cyrl-RS" sz="3200" dirty="0"/>
              <a:t> зубне круне према корену, а последица је механичких озледа.</a:t>
            </a:r>
          </a:p>
          <a:p>
            <a:r>
              <a:rPr lang="sr-Cyrl-RS" sz="3200" dirty="0" err="1"/>
              <a:t>Дилацерација</a:t>
            </a:r>
            <a:r>
              <a:rPr lang="sr-Cyrl-RS" sz="3200" dirty="0"/>
              <a:t> је најчешћа на доњим секутићима, а открива се рендгенским прегледом.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29530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303" y="365125"/>
            <a:ext cx="11809927" cy="1325563"/>
          </a:xfrm>
        </p:spPr>
        <p:txBody>
          <a:bodyPr>
            <a:normAutofit fontScale="90000"/>
          </a:bodyPr>
          <a:lstStyle/>
          <a:p>
            <a:r>
              <a:rPr lang="sr-Cyrl-RS" dirty="0"/>
              <a:t>   </a:t>
            </a:r>
            <a:r>
              <a:rPr lang="sr-Cyrl-RS" sz="4900" b="1" dirty="0" err="1">
                <a:solidFill>
                  <a:srgbClr val="FFFF00"/>
                </a:solidFill>
              </a:rPr>
              <a:t>Тауродонтизам</a:t>
            </a:r>
            <a:r>
              <a:rPr lang="sr-Cyrl-RS" sz="4900" b="1" dirty="0">
                <a:solidFill>
                  <a:srgbClr val="FFFF00"/>
                </a:solidFill>
              </a:rPr>
              <a:t> (</a:t>
            </a:r>
            <a:r>
              <a:rPr lang="sr-Latn-RS" sz="4900" b="1" dirty="0" err="1">
                <a:solidFill>
                  <a:srgbClr val="FFFF00"/>
                </a:solidFill>
              </a:rPr>
              <a:t>odus</a:t>
            </a:r>
            <a:r>
              <a:rPr lang="sr-Latn-RS" sz="4900" b="1" dirty="0">
                <a:solidFill>
                  <a:srgbClr val="FFFF00"/>
                </a:solidFill>
              </a:rPr>
              <a:t>-</a:t>
            </a:r>
            <a:r>
              <a:rPr lang="sr-Cyrl-RS" sz="4900" b="1" dirty="0">
                <a:solidFill>
                  <a:srgbClr val="FFFF00"/>
                </a:solidFill>
              </a:rPr>
              <a:t>зуб, </a:t>
            </a:r>
            <a:r>
              <a:rPr lang="sr-Latn-RS" sz="4900" b="1" dirty="0" err="1">
                <a:solidFill>
                  <a:srgbClr val="FFFF00"/>
                </a:solidFill>
              </a:rPr>
              <a:t>tauros</a:t>
            </a:r>
            <a:r>
              <a:rPr lang="sr-Latn-RS" sz="4900" b="1" dirty="0">
                <a:solidFill>
                  <a:srgbClr val="FFFF00"/>
                </a:solidFill>
              </a:rPr>
              <a:t>-</a:t>
            </a:r>
            <a:r>
              <a:rPr lang="sr-Cyrl-RS" sz="4900" b="1" dirty="0">
                <a:solidFill>
                  <a:srgbClr val="FFFF00"/>
                </a:solidFill>
              </a:rPr>
              <a:t>говедо)</a:t>
            </a:r>
            <a:endParaRPr lang="en-US" sz="49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1521" y="1825624"/>
            <a:ext cx="10452279" cy="4935783"/>
          </a:xfrm>
        </p:spPr>
        <p:txBody>
          <a:bodyPr>
            <a:normAutofit fontScale="92500"/>
          </a:bodyPr>
          <a:lstStyle/>
          <a:p>
            <a:r>
              <a:rPr lang="sr-Cyrl-RS" dirty="0"/>
              <a:t>Веома је редак облик атавизма у којем је труп зуба </a:t>
            </a:r>
            <a:r>
              <a:rPr lang="sr-Cyrl-RS" dirty="0" err="1"/>
              <a:t>непримерно</a:t>
            </a:r>
            <a:r>
              <a:rPr lang="sr-Cyrl-RS" dirty="0"/>
              <a:t> дугачак према изузетно кратким кореновима.</a:t>
            </a:r>
          </a:p>
          <a:p>
            <a:r>
              <a:rPr lang="sr-Cyrl-RS" dirty="0" err="1"/>
              <a:t>Тауродонтизам</a:t>
            </a:r>
            <a:r>
              <a:rPr lang="sr-Cyrl-RS" dirty="0"/>
              <a:t> настаје због грешке у </a:t>
            </a:r>
            <a:r>
              <a:rPr lang="sr-Cyrl-RS" dirty="0" err="1"/>
              <a:t>инвагинацији</a:t>
            </a:r>
            <a:r>
              <a:rPr lang="sr-Cyrl-RS" dirty="0"/>
              <a:t> </a:t>
            </a:r>
            <a:r>
              <a:rPr lang="sr-Cyrl-RS" dirty="0" err="1"/>
              <a:t>епителног</a:t>
            </a:r>
            <a:r>
              <a:rPr lang="sr-Cyrl-RS" dirty="0"/>
              <a:t> коренског омотача и честа је појава код особа са </a:t>
            </a:r>
            <a:r>
              <a:rPr lang="sr-Cyrl-RS" dirty="0" err="1"/>
              <a:t>Клинефелтеровим</a:t>
            </a:r>
            <a:r>
              <a:rPr lang="sr-Cyrl-RS" dirty="0"/>
              <a:t> синдромом (30 до 35 %) и </a:t>
            </a:r>
            <a:r>
              <a:rPr lang="sr-Cyrl-RS" dirty="0" err="1"/>
              <a:t>Дауновим</a:t>
            </a:r>
            <a:r>
              <a:rPr lang="sr-Cyrl-RS" dirty="0"/>
              <a:t> синдромом (30 %)</a:t>
            </a:r>
          </a:p>
          <a:p>
            <a:r>
              <a:rPr lang="sr-Cyrl-RS" dirty="0" err="1"/>
              <a:t>Тауродонтни</a:t>
            </a:r>
            <a:r>
              <a:rPr lang="sr-Cyrl-RS" dirty="0"/>
              <a:t> зуби су и расно обележје и налазе се код Ескима, </a:t>
            </a:r>
            <a:r>
              <a:rPr lang="sr-Cyrl-RS" dirty="0" err="1"/>
              <a:t>Аустралоида</a:t>
            </a:r>
            <a:r>
              <a:rPr lang="sr-Cyrl-RS" dirty="0"/>
              <a:t>, Индуса и људи монголског порекла.</a:t>
            </a:r>
          </a:p>
          <a:p>
            <a:r>
              <a:rPr lang="sr-Cyrl-RS" dirty="0"/>
              <a:t>Према степену </a:t>
            </a:r>
            <a:r>
              <a:rPr lang="sr-Cyrl-RS" dirty="0" err="1"/>
              <a:t>изражености</a:t>
            </a:r>
            <a:r>
              <a:rPr lang="sr-Cyrl-RS" dirty="0"/>
              <a:t> </a:t>
            </a:r>
            <a:r>
              <a:rPr lang="sr-Cyrl-RS" dirty="0" err="1"/>
              <a:t>тауродонтизма</a:t>
            </a:r>
            <a:r>
              <a:rPr lang="sr-Cyrl-RS" dirty="0"/>
              <a:t>, разликујемо </a:t>
            </a:r>
            <a:r>
              <a:rPr lang="sr-Cyrl-RS" dirty="0" err="1"/>
              <a:t>хипотауродонтизам</a:t>
            </a:r>
            <a:r>
              <a:rPr lang="sr-Cyrl-RS" dirty="0"/>
              <a:t>, </a:t>
            </a:r>
            <a:r>
              <a:rPr lang="sr-Cyrl-RS" dirty="0" err="1"/>
              <a:t>мезотауродонтизам</a:t>
            </a:r>
            <a:r>
              <a:rPr lang="sr-Cyrl-RS" dirty="0"/>
              <a:t> и </a:t>
            </a:r>
            <a:r>
              <a:rPr lang="sr-Cyrl-RS" dirty="0" err="1"/>
              <a:t>хипертауродонтизам</a:t>
            </a:r>
            <a:r>
              <a:rPr lang="sr-Cyrl-RS" dirty="0"/>
              <a:t>.</a:t>
            </a:r>
          </a:p>
          <a:p>
            <a:r>
              <a:rPr lang="sr-Cyrl-RS" dirty="0"/>
              <a:t> У </a:t>
            </a:r>
            <a:r>
              <a:rPr lang="sr-Cyrl-RS" dirty="0" err="1"/>
              <a:t>хипертауродонтизму</a:t>
            </a:r>
            <a:r>
              <a:rPr lang="sr-Cyrl-RS" dirty="0"/>
              <a:t> је </a:t>
            </a:r>
            <a:r>
              <a:rPr lang="sr-Cyrl-RS" dirty="0" err="1"/>
              <a:t>пулпна</a:t>
            </a:r>
            <a:r>
              <a:rPr lang="sr-Cyrl-RS" dirty="0"/>
              <a:t> шупљина изразито издужена, па корена готово нема, а </a:t>
            </a:r>
            <a:r>
              <a:rPr lang="sr-Cyrl-RS" dirty="0" err="1"/>
              <a:t>апексни</a:t>
            </a:r>
            <a:r>
              <a:rPr lang="sr-Cyrl-RS" dirty="0"/>
              <a:t> отвори се налазе на самом дну </a:t>
            </a:r>
            <a:r>
              <a:rPr lang="sr-Cyrl-RS" dirty="0" err="1"/>
              <a:t>пулпне</a:t>
            </a:r>
            <a:r>
              <a:rPr lang="sr-Cyrl-RS" dirty="0"/>
              <a:t> шупљине.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54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18941"/>
            <a:ext cx="10515600" cy="649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53114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err="1"/>
              <a:t>Хачинсонови</a:t>
            </a:r>
            <a:r>
              <a:rPr lang="sr-Cyrl-RS" dirty="0"/>
              <a:t> секутићи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481070"/>
            <a:ext cx="10233800" cy="4695893"/>
          </a:xfrm>
        </p:spPr>
        <p:txBody>
          <a:bodyPr>
            <a:noAutofit/>
          </a:bodyPr>
          <a:lstStyle/>
          <a:p>
            <a:r>
              <a:rPr lang="sr-Cyrl-RS" sz="3200" dirty="0"/>
              <a:t>Представљају неправилност зубних облика који настају услед </a:t>
            </a:r>
            <a:r>
              <a:rPr lang="sr-Cyrl-RS" sz="3200" dirty="0" err="1"/>
              <a:t>тератогених</a:t>
            </a:r>
            <a:r>
              <a:rPr lang="sr-Cyrl-RS" sz="3200" dirty="0"/>
              <a:t> деловања </a:t>
            </a:r>
            <a:r>
              <a:rPr lang="sr-Latn-RS" sz="3200" i="1" dirty="0" err="1"/>
              <a:t>Treponeme</a:t>
            </a:r>
            <a:r>
              <a:rPr lang="sr-Latn-RS" sz="3200" i="1" dirty="0"/>
              <a:t> </a:t>
            </a:r>
            <a:r>
              <a:rPr lang="sr-Latn-RS" sz="3200" i="1" dirty="0" err="1"/>
              <a:t>pallidum</a:t>
            </a:r>
            <a:r>
              <a:rPr lang="sr-Latn-RS" sz="3200" dirty="0"/>
              <a:t> </a:t>
            </a:r>
            <a:r>
              <a:rPr lang="sr-Cyrl-RS" sz="3200" dirty="0"/>
              <a:t>на </a:t>
            </a:r>
            <a:r>
              <a:rPr lang="sr-Cyrl-RS" sz="3200" dirty="0" err="1"/>
              <a:t>амелобласте</a:t>
            </a:r>
            <a:r>
              <a:rPr lang="sr-Cyrl-RS" sz="3200" dirty="0"/>
              <a:t> током зубног развоја.</a:t>
            </a:r>
          </a:p>
          <a:p>
            <a:r>
              <a:rPr lang="sr-Cyrl-RS" sz="3200" dirty="0"/>
              <a:t>Изостанак средњег заметног језгра током морфолошке диференцијације узрокује приближавање језгара која су са стране, што резултира бачвастим зубом са </a:t>
            </a:r>
            <a:r>
              <a:rPr lang="sr-Cyrl-RS" sz="3200" dirty="0" err="1"/>
              <a:t>полумесечастим</a:t>
            </a:r>
            <a:r>
              <a:rPr lang="sr-Cyrl-RS" sz="3200" dirty="0"/>
              <a:t> зубним бридом и конвексним </a:t>
            </a:r>
            <a:r>
              <a:rPr lang="sr-Cyrl-RS" sz="3200" dirty="0" err="1"/>
              <a:t>апроксималним</a:t>
            </a:r>
            <a:r>
              <a:rPr lang="sr-Cyrl-RS" sz="3200" dirty="0"/>
              <a:t> плочама.</a:t>
            </a:r>
          </a:p>
          <a:p>
            <a:r>
              <a:rPr lang="sr-Cyrl-RS" sz="3200" b="1" dirty="0">
                <a:solidFill>
                  <a:srgbClr val="FFFF00"/>
                </a:solidFill>
              </a:rPr>
              <a:t>Та неправилност заједно са упалом средњег уха и </a:t>
            </a:r>
            <a:r>
              <a:rPr lang="sr-Cyrl-RS" sz="3200" b="1" dirty="0" err="1">
                <a:solidFill>
                  <a:srgbClr val="FFFF00"/>
                </a:solidFill>
              </a:rPr>
              <a:t>паренхиматозним</a:t>
            </a:r>
            <a:r>
              <a:rPr lang="sr-Cyrl-RS" sz="3200" b="1" dirty="0">
                <a:solidFill>
                  <a:srgbClr val="FFFF00"/>
                </a:solidFill>
              </a:rPr>
              <a:t> </a:t>
            </a:r>
            <a:r>
              <a:rPr lang="sr-Cyrl-RS" sz="3200" b="1" dirty="0" err="1">
                <a:solidFill>
                  <a:srgbClr val="FFFF00"/>
                </a:solidFill>
              </a:rPr>
              <a:t>кератитисом</a:t>
            </a:r>
            <a:r>
              <a:rPr lang="sr-Cyrl-RS" sz="3200" b="1" dirty="0">
                <a:solidFill>
                  <a:srgbClr val="FFFF00"/>
                </a:solidFill>
              </a:rPr>
              <a:t> чини </a:t>
            </a:r>
            <a:r>
              <a:rPr lang="sr-Cyrl-RS" sz="3200" b="1" dirty="0" err="1">
                <a:solidFill>
                  <a:srgbClr val="FFFF00"/>
                </a:solidFill>
              </a:rPr>
              <a:t>тријас</a:t>
            </a:r>
            <a:r>
              <a:rPr lang="sr-Cyrl-RS" sz="3200" b="1" dirty="0">
                <a:solidFill>
                  <a:srgbClr val="FFFF00"/>
                </a:solidFill>
              </a:rPr>
              <a:t> симптома карактеристичних за сифилис.</a:t>
            </a:r>
            <a:endParaRPr 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05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253" y="1133319"/>
            <a:ext cx="8448675" cy="5087937"/>
          </a:xfrm>
        </p:spPr>
      </p:pic>
    </p:spTree>
    <p:extLst>
      <p:ext uri="{BB962C8B-B14F-4D97-AF65-F5344CB8AC3E}">
        <p14:creationId xmlns:p14="http://schemas.microsoft.com/office/powerpoint/2010/main" val="262875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159099" y="1056068"/>
            <a:ext cx="10071277" cy="5120895"/>
          </a:xfrm>
        </p:spPr>
        <p:txBody>
          <a:bodyPr>
            <a:normAutofit/>
          </a:bodyPr>
          <a:lstStyle/>
          <a:p>
            <a:r>
              <a:rPr lang="sr-Cyrl-RS" sz="3600" dirty="0"/>
              <a:t>Развојне и стечене неправилности су необично важне у форензичкој стоматологији нарочито при одређивању идентитета!!!</a:t>
            </a:r>
            <a:endParaRPr lang="en-US" sz="3600" dirty="0"/>
          </a:p>
          <a:p>
            <a:pPr marL="0" indent="0">
              <a:buNone/>
            </a:pPr>
            <a:endParaRPr lang="en-US" sz="3600" dirty="0"/>
          </a:p>
          <a:p>
            <a:r>
              <a:rPr lang="sr-Cyrl-RS" sz="3600" dirty="0"/>
              <a:t>Свако одступање од нормалног (велики, мали, прекобројни, недостајући, атипични зуби) код лаика и професионалаца остају запажени и трајно могу послужити за утврђивање идентитета!!!</a:t>
            </a:r>
          </a:p>
          <a:p>
            <a:pPr marL="0" indent="0">
              <a:buNone/>
            </a:pPr>
            <a:endParaRPr lang="sr-Cyrl-RS" sz="3600" dirty="0"/>
          </a:p>
          <a:p>
            <a:endParaRPr lang="sr-Cyrl-RS" sz="36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8127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15911" y="1300766"/>
            <a:ext cx="12076090" cy="4876197"/>
          </a:xfrm>
        </p:spPr>
        <p:txBody>
          <a:bodyPr>
            <a:noAutofit/>
          </a:bodyPr>
          <a:lstStyle/>
          <a:p>
            <a:r>
              <a:rPr lang="sr-Latn-RS" sz="3200" b="1" dirty="0" err="1">
                <a:solidFill>
                  <a:srgbClr val="FFC000"/>
                </a:solidFill>
              </a:rPr>
              <a:t>Pflugerov</a:t>
            </a:r>
            <a:r>
              <a:rPr lang="sr-Cyrl-RS" sz="3200" b="1" dirty="0">
                <a:solidFill>
                  <a:srgbClr val="FFC000"/>
                </a:solidFill>
              </a:rPr>
              <a:t> </a:t>
            </a:r>
            <a:r>
              <a:rPr lang="sr-Cyrl-RS" sz="3200" b="1" dirty="0" err="1">
                <a:solidFill>
                  <a:srgbClr val="FFC000"/>
                </a:solidFill>
              </a:rPr>
              <a:t>кутњак</a:t>
            </a:r>
            <a:r>
              <a:rPr lang="sr-Cyrl-RS" sz="3200" b="1" dirty="0">
                <a:solidFill>
                  <a:srgbClr val="FFC000"/>
                </a:solidFill>
              </a:rPr>
              <a:t> </a:t>
            </a:r>
            <a:r>
              <a:rPr lang="sr-Cyrl-RS" sz="3200" dirty="0"/>
              <a:t>је неправилност која такође настаје у склопу ендемско наслеђеног сифилиса и манифестује се неправилним испупчењима и удубљењима на првим трајним </a:t>
            </a:r>
            <a:r>
              <a:rPr lang="sr-Cyrl-RS" sz="3200" dirty="0" err="1"/>
              <a:t>кутњацима</a:t>
            </a:r>
            <a:r>
              <a:rPr lang="sr-Cyrl-RS" sz="3200" dirty="0"/>
              <a:t>, па гризне површине тих зуба имају малинаст изглед.</a:t>
            </a:r>
          </a:p>
          <a:p>
            <a:r>
              <a:rPr lang="sr-Cyrl-RS" sz="3200" dirty="0"/>
              <a:t>Назива се још </a:t>
            </a:r>
            <a:r>
              <a:rPr lang="sr-Cyrl-RS" sz="3200" b="1" dirty="0">
                <a:solidFill>
                  <a:srgbClr val="FFC000"/>
                </a:solidFill>
              </a:rPr>
              <a:t>малинасти или </a:t>
            </a:r>
            <a:r>
              <a:rPr lang="sr-Latn-RS" sz="3200" b="1" dirty="0" err="1">
                <a:solidFill>
                  <a:srgbClr val="FFC000"/>
                </a:solidFill>
              </a:rPr>
              <a:t>Moonov</a:t>
            </a:r>
            <a:r>
              <a:rPr lang="sr-Latn-RS" sz="3200" b="1" dirty="0">
                <a:solidFill>
                  <a:srgbClr val="FFC000"/>
                </a:solidFill>
              </a:rPr>
              <a:t> </a:t>
            </a:r>
            <a:r>
              <a:rPr lang="sr-Cyrl-RS" sz="3200" b="1" dirty="0" err="1">
                <a:solidFill>
                  <a:srgbClr val="FFC000"/>
                </a:solidFill>
              </a:rPr>
              <a:t>кутњак</a:t>
            </a:r>
            <a:r>
              <a:rPr lang="sr-Cyrl-RS" sz="3200" b="1" dirty="0">
                <a:solidFill>
                  <a:srgbClr val="FFC000"/>
                </a:solidFill>
              </a:rPr>
              <a:t>.</a:t>
            </a:r>
          </a:p>
          <a:p>
            <a:pPr marL="0" indent="0">
              <a:buNone/>
            </a:pPr>
            <a:endParaRPr lang="sr-Cyrl-RS" sz="3200" b="1" dirty="0">
              <a:solidFill>
                <a:srgbClr val="FFC000"/>
              </a:solidFill>
            </a:endParaRPr>
          </a:p>
          <a:p>
            <a:r>
              <a:rPr lang="sr-Latn-RS" sz="3200" b="1" dirty="0" err="1">
                <a:solidFill>
                  <a:srgbClr val="FFC000"/>
                </a:solidFill>
              </a:rPr>
              <a:t>Turnerov</a:t>
            </a:r>
            <a:r>
              <a:rPr lang="sr-Latn-RS" sz="3200" b="1" dirty="0">
                <a:solidFill>
                  <a:srgbClr val="FFC000"/>
                </a:solidFill>
              </a:rPr>
              <a:t> </a:t>
            </a:r>
            <a:r>
              <a:rPr lang="sr-Cyrl-RS" sz="3200" b="1" dirty="0">
                <a:solidFill>
                  <a:srgbClr val="FFC000"/>
                </a:solidFill>
              </a:rPr>
              <a:t>зуб </a:t>
            </a:r>
            <a:r>
              <a:rPr lang="sr-Cyrl-RS" sz="3200" dirty="0"/>
              <a:t>настаје због </a:t>
            </a:r>
            <a:r>
              <a:rPr lang="sr-Cyrl-RS" sz="3200" dirty="0" err="1"/>
              <a:t>упалних</a:t>
            </a:r>
            <a:r>
              <a:rPr lang="sr-Cyrl-RS" sz="3200" dirty="0"/>
              <a:t> промена у </a:t>
            </a:r>
            <a:r>
              <a:rPr lang="sr-Cyrl-RS" sz="3200" dirty="0" err="1"/>
              <a:t>периапексном</a:t>
            </a:r>
            <a:r>
              <a:rPr lang="sr-Cyrl-RS" sz="3200" dirty="0"/>
              <a:t> подручју млечних зуба које ометају </a:t>
            </a:r>
            <a:r>
              <a:rPr lang="sr-Cyrl-RS" sz="3200" dirty="0" err="1"/>
              <a:t>минерализацију</a:t>
            </a:r>
            <a:r>
              <a:rPr lang="sr-Cyrl-RS" sz="3200" dirty="0"/>
              <a:t> трајног зуба па у његовој круни настају </a:t>
            </a:r>
            <a:r>
              <a:rPr lang="sr-Cyrl-RS" sz="3200" dirty="0" err="1"/>
              <a:t>хипопластичне</a:t>
            </a:r>
            <a:r>
              <a:rPr lang="sr-Cyrl-RS" sz="3200" dirty="0"/>
              <a:t> промене.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6331620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b="1" dirty="0">
                <a:solidFill>
                  <a:srgbClr val="FFFF00"/>
                </a:solidFill>
              </a:rPr>
              <a:t>Неправилности у зубној структури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Неправилности у зубној структури последица су развојних поремећаја у раздобљу </a:t>
            </a:r>
            <a:r>
              <a:rPr lang="sr-Cyrl-RS" dirty="0" err="1"/>
              <a:t>ткивне</a:t>
            </a:r>
            <a:r>
              <a:rPr lang="sr-Cyrl-RS" dirty="0"/>
              <a:t> диференцијације, апозиције и </a:t>
            </a:r>
            <a:r>
              <a:rPr lang="sr-Cyrl-RS" dirty="0" err="1"/>
              <a:t>минерализације</a:t>
            </a:r>
            <a:endParaRPr lang="sr-Cyrl-RS" dirty="0"/>
          </a:p>
          <a:p>
            <a:endParaRPr lang="sr-Cyrl-RS" dirty="0"/>
          </a:p>
          <a:p>
            <a:r>
              <a:rPr lang="sr-Cyrl-RS" dirty="0"/>
              <a:t>Неправилности делимо на </a:t>
            </a:r>
            <a:r>
              <a:rPr lang="sr-Cyrl-RS" b="1" dirty="0">
                <a:solidFill>
                  <a:srgbClr val="FFFF00"/>
                </a:solidFill>
              </a:rPr>
              <a:t>НАСЛЕДНЕ И СТЕЧЕНЕ</a:t>
            </a:r>
            <a:r>
              <a:rPr lang="sr-Cyrl-RS" dirty="0"/>
              <a:t>, у зависности од етиолошких чиниоца.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23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b="1" dirty="0">
                <a:solidFill>
                  <a:srgbClr val="FFFF00"/>
                </a:solidFill>
              </a:rPr>
              <a:t>Наследне структурне неправилности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200" dirty="0"/>
              <a:t>Настају као последица поремећаја синтезе и </a:t>
            </a:r>
            <a:r>
              <a:rPr lang="sr-Cyrl-RS" sz="3200" dirty="0" err="1"/>
              <a:t>минерализације</a:t>
            </a:r>
            <a:r>
              <a:rPr lang="sr-Cyrl-RS" sz="3200" dirty="0"/>
              <a:t> органског </a:t>
            </a:r>
            <a:r>
              <a:rPr lang="sr-Cyrl-RS" sz="3200" dirty="0" err="1"/>
              <a:t>матрикса</a:t>
            </a:r>
            <a:r>
              <a:rPr lang="sr-Cyrl-RS" sz="3200" dirty="0"/>
              <a:t> глеђи, цемента и </a:t>
            </a:r>
            <a:r>
              <a:rPr lang="sr-Cyrl-RS" sz="3200" dirty="0" err="1"/>
              <a:t>дентина</a:t>
            </a:r>
            <a:r>
              <a:rPr lang="sr-Cyrl-RS" sz="3200" dirty="0"/>
              <a:t> узроковане </a:t>
            </a:r>
            <a:r>
              <a:rPr lang="sr-Cyrl-RS" sz="3200" b="1" dirty="0" err="1"/>
              <a:t>хромозомским</a:t>
            </a:r>
            <a:r>
              <a:rPr lang="sr-Cyrl-RS" sz="3200" b="1" dirty="0"/>
              <a:t> неправилностима</a:t>
            </a:r>
            <a:r>
              <a:rPr lang="sr-Cyrl-RS" sz="3200" dirty="0"/>
              <a:t>, </a:t>
            </a:r>
            <a:r>
              <a:rPr lang="sr-Cyrl-RS" sz="3200" b="1" dirty="0"/>
              <a:t>дефектима појединих гена </a:t>
            </a:r>
            <a:r>
              <a:rPr lang="sr-Cyrl-RS" sz="3200" dirty="0"/>
              <a:t>и </a:t>
            </a:r>
            <a:r>
              <a:rPr lang="sr-Cyrl-RS" sz="3200" b="1" dirty="0"/>
              <a:t>поремећаја односа више гена.</a:t>
            </a:r>
          </a:p>
          <a:p>
            <a:pPr marL="0" indent="0">
              <a:buNone/>
            </a:pPr>
            <a:endParaRPr lang="sr-Cyrl-RS" sz="3200" dirty="0"/>
          </a:p>
          <a:p>
            <a:r>
              <a:rPr lang="sr-Cyrl-RS" sz="3200" dirty="0" err="1"/>
              <a:t>Дисплазије</a:t>
            </a:r>
            <a:r>
              <a:rPr lang="sr-Cyrl-RS" sz="3200" dirty="0"/>
              <a:t> </a:t>
            </a:r>
            <a:r>
              <a:rPr lang="sr-Cyrl-RS" sz="3200" dirty="0" err="1"/>
              <a:t>минерализованих</a:t>
            </a:r>
            <a:r>
              <a:rPr lang="sr-Cyrl-RS" sz="3200" dirty="0"/>
              <a:t> зубних ткива обично су највидљивије у глеђи и у </a:t>
            </a:r>
            <a:r>
              <a:rPr lang="sr-Cyrl-RS" sz="3200" dirty="0" err="1"/>
              <a:t>дентину</a:t>
            </a:r>
            <a:r>
              <a:rPr lang="sr-Cyrl-RS" sz="3200" dirty="0"/>
              <a:t>, па разликујемо </a:t>
            </a:r>
            <a:r>
              <a:rPr lang="sr-Cyrl-RS" sz="3200" b="1" dirty="0" err="1"/>
              <a:t>дисплазије</a:t>
            </a:r>
            <a:r>
              <a:rPr lang="sr-Cyrl-RS" sz="3200" b="1" dirty="0"/>
              <a:t> глеђи </a:t>
            </a:r>
            <a:r>
              <a:rPr lang="sr-Cyrl-RS" sz="3200" dirty="0"/>
              <a:t>и </a:t>
            </a:r>
            <a:r>
              <a:rPr lang="sr-Cyrl-RS" sz="3200" b="1" dirty="0" err="1"/>
              <a:t>дисплазије</a:t>
            </a:r>
            <a:r>
              <a:rPr lang="sr-Cyrl-RS" sz="3200" b="1" dirty="0"/>
              <a:t> </a:t>
            </a:r>
            <a:r>
              <a:rPr lang="sr-Cyrl-RS" sz="3200" b="1" dirty="0" err="1"/>
              <a:t>дентина</a:t>
            </a:r>
            <a:r>
              <a:rPr lang="sr-Cyrl-RS" sz="3200" dirty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344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b="1" dirty="0">
                <a:solidFill>
                  <a:srgbClr val="FFFF00"/>
                </a:solidFill>
              </a:rPr>
              <a:t>Наследне структурне неправилности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825624"/>
            <a:ext cx="10233800" cy="4897147"/>
          </a:xfrm>
        </p:spPr>
        <p:txBody>
          <a:bodyPr>
            <a:normAutofit fontScale="92500" lnSpcReduction="20000"/>
          </a:bodyPr>
          <a:lstStyle/>
          <a:p>
            <a:r>
              <a:rPr lang="sr-Latn-RS" b="1" dirty="0">
                <a:solidFill>
                  <a:srgbClr val="FFFF00"/>
                </a:solidFill>
              </a:rPr>
              <a:t>AMELOGENESIS IMPERFECTA</a:t>
            </a:r>
            <a:r>
              <a:rPr lang="sr-Cyrl-RS" b="1" dirty="0">
                <a:solidFill>
                  <a:srgbClr val="FFFF00"/>
                </a:solidFill>
              </a:rPr>
              <a:t> (ДИСПЛАЗИЈА ГЛЕЂИ) </a:t>
            </a:r>
            <a:r>
              <a:rPr lang="sr-Cyrl-RS" dirty="0" err="1"/>
              <a:t>аутозомно</a:t>
            </a:r>
            <a:r>
              <a:rPr lang="sr-Cyrl-RS" dirty="0"/>
              <a:t> је доминантно наследна неправилност која се јавља у три облика:</a:t>
            </a:r>
          </a:p>
          <a:p>
            <a:endParaRPr lang="sr-Cyrl-RS" dirty="0"/>
          </a:p>
          <a:p>
            <a:r>
              <a:rPr lang="sr-Cyrl-RS" sz="3500" dirty="0"/>
              <a:t>А) </a:t>
            </a:r>
            <a:r>
              <a:rPr lang="sr-Cyrl-RS" sz="3500" dirty="0" err="1"/>
              <a:t>Хипопластични</a:t>
            </a:r>
            <a:r>
              <a:rPr lang="sr-Cyrl-RS" sz="3500" dirty="0"/>
              <a:t> облик</a:t>
            </a:r>
          </a:p>
          <a:p>
            <a:pPr marL="0" indent="0">
              <a:buNone/>
            </a:pPr>
            <a:endParaRPr lang="sr-Cyrl-RS" sz="3500" dirty="0"/>
          </a:p>
          <a:p>
            <a:r>
              <a:rPr lang="sr-Cyrl-RS" sz="3500" dirty="0"/>
              <a:t>Б) </a:t>
            </a:r>
            <a:r>
              <a:rPr lang="sr-Cyrl-RS" sz="3500" dirty="0" err="1"/>
              <a:t>Хипоминерализовани</a:t>
            </a:r>
            <a:r>
              <a:rPr lang="sr-Cyrl-RS" sz="3500" dirty="0"/>
              <a:t> облик</a:t>
            </a:r>
          </a:p>
          <a:p>
            <a:pPr marL="0" indent="0">
              <a:buNone/>
            </a:pPr>
            <a:endParaRPr lang="sr-Cyrl-RS" sz="3500" dirty="0"/>
          </a:p>
          <a:p>
            <a:r>
              <a:rPr lang="sr-Cyrl-RS" sz="3500" dirty="0"/>
              <a:t>Ц) </a:t>
            </a:r>
            <a:r>
              <a:rPr lang="sr-Cyrl-RS" sz="3500" dirty="0" err="1"/>
              <a:t>Хипоматурацијски</a:t>
            </a:r>
            <a:r>
              <a:rPr lang="sr-Cyrl-RS" sz="3500" dirty="0"/>
              <a:t> облик</a:t>
            </a:r>
          </a:p>
          <a:p>
            <a:pPr marL="0" indent="0">
              <a:buNone/>
            </a:pPr>
            <a:endParaRPr lang="sr-Cyrl-RS" dirty="0"/>
          </a:p>
          <a:p>
            <a:r>
              <a:rPr lang="sr-Latn-RS" b="1" dirty="0">
                <a:solidFill>
                  <a:srgbClr val="FFFF00"/>
                </a:solidFill>
              </a:rPr>
              <a:t>DENTINOGENESIS IMPERFECTA </a:t>
            </a:r>
            <a:r>
              <a:rPr lang="sr-Cyrl-RS" b="1" dirty="0">
                <a:solidFill>
                  <a:srgbClr val="FFFF00"/>
                </a:solidFill>
              </a:rPr>
              <a:t> (ДИСПЛАЗИЈА ДЕНТИНА)</a:t>
            </a:r>
            <a:r>
              <a:rPr lang="sr-Cyrl-RS" dirty="0"/>
              <a:t> наследна је неправилност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12534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000" b="1" dirty="0">
                <a:solidFill>
                  <a:srgbClr val="FFFF00"/>
                </a:solidFill>
              </a:rPr>
              <a:t>AMELOGENESIS IMPERFECTA</a:t>
            </a:r>
            <a:r>
              <a:rPr lang="sr-Cyrl-RS" sz="4000" b="1" dirty="0">
                <a:solidFill>
                  <a:srgbClr val="FFFF00"/>
                </a:solidFill>
              </a:rPr>
              <a:t> (ДИСПЛАЗИЈА ГЛЕЂИ)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2665927"/>
            <a:ext cx="10233800" cy="3511036"/>
          </a:xfrm>
        </p:spPr>
        <p:txBody>
          <a:bodyPr>
            <a:normAutofit/>
          </a:bodyPr>
          <a:lstStyle/>
          <a:p>
            <a:r>
              <a:rPr lang="sr-Cyrl-RS" dirty="0"/>
              <a:t>А) ХИПОПЛАСТИЧНИ ОБЛИК </a:t>
            </a:r>
          </a:p>
          <a:p>
            <a:r>
              <a:rPr lang="sr-Cyrl-RS" dirty="0"/>
              <a:t>настаје због редукције </a:t>
            </a:r>
            <a:r>
              <a:rPr lang="sr-Cyrl-RS" dirty="0" err="1"/>
              <a:t>глеђног</a:t>
            </a:r>
            <a:r>
              <a:rPr lang="sr-Cyrl-RS" dirty="0"/>
              <a:t> </a:t>
            </a:r>
            <a:r>
              <a:rPr lang="sr-Cyrl-RS" dirty="0" err="1"/>
              <a:t>матрикса</a:t>
            </a:r>
            <a:r>
              <a:rPr lang="sr-Cyrl-RS" dirty="0"/>
              <a:t> током </a:t>
            </a:r>
            <a:r>
              <a:rPr lang="sr-Cyrl-RS" dirty="0" err="1"/>
              <a:t>амелогенезе</a:t>
            </a:r>
            <a:r>
              <a:rPr lang="sr-Cyrl-RS" dirty="0"/>
              <a:t>.</a:t>
            </a:r>
          </a:p>
          <a:p>
            <a:r>
              <a:rPr lang="sr-Cyrl-RS" dirty="0"/>
              <a:t>Глеђ је тврда због већег удела минерала, али је редовно веома танка па се тешко распознаје на рендгенском снимку.</a:t>
            </a:r>
          </a:p>
          <a:p>
            <a:r>
              <a:rPr lang="sr-Cyrl-RS" dirty="0"/>
              <a:t>При томе глеђ обликује слојеве у складу са површином зуба, а зуби су жуто-смеђи.</a:t>
            </a:r>
          </a:p>
        </p:txBody>
      </p:sp>
    </p:spTree>
    <p:extLst>
      <p:ext uri="{BB962C8B-B14F-4D97-AF65-F5344CB8AC3E}">
        <p14:creationId xmlns:p14="http://schemas.microsoft.com/office/powerpoint/2010/main" val="302631048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81825" y="1825625"/>
            <a:ext cx="11110175" cy="4351338"/>
          </a:xfrm>
        </p:spPr>
        <p:txBody>
          <a:bodyPr>
            <a:normAutofit/>
          </a:bodyPr>
          <a:lstStyle/>
          <a:p>
            <a:r>
              <a:rPr lang="sr-Cyrl-RS" sz="3200" dirty="0"/>
              <a:t>Према клиничкој слици разликујемо пет облика </a:t>
            </a:r>
            <a:r>
              <a:rPr lang="sr-Cyrl-RS" sz="3200" dirty="0" err="1"/>
              <a:t>хипопластичног</a:t>
            </a:r>
            <a:r>
              <a:rPr lang="sr-Cyrl-RS" sz="3200" dirty="0"/>
              <a:t> типа </a:t>
            </a:r>
            <a:r>
              <a:rPr lang="sr-Cyrl-RS" sz="3200" dirty="0" err="1"/>
              <a:t>дисплазије</a:t>
            </a:r>
            <a:r>
              <a:rPr lang="sr-Cyrl-RS" sz="3200" dirty="0"/>
              <a:t> глеђи:</a:t>
            </a:r>
          </a:p>
          <a:p>
            <a:pPr marL="0" indent="0">
              <a:buNone/>
            </a:pPr>
            <a:endParaRPr lang="sr-Cyrl-RS" sz="3200" dirty="0"/>
          </a:p>
          <a:p>
            <a:r>
              <a:rPr lang="sr-Cyrl-RS" sz="3200" dirty="0"/>
              <a:t> глатка и истањена глеђ, </a:t>
            </a:r>
          </a:p>
          <a:p>
            <a:r>
              <a:rPr lang="sr-Cyrl-RS" sz="3200" dirty="0"/>
              <a:t>храпава и истањена глеђ, </a:t>
            </a:r>
          </a:p>
          <a:p>
            <a:r>
              <a:rPr lang="sr-Cyrl-RS" sz="3200" dirty="0" err="1"/>
              <a:t>хипоплазија</a:t>
            </a:r>
            <a:r>
              <a:rPr lang="sr-Cyrl-RS" sz="3200" dirty="0"/>
              <a:t> са јамицама величине чиодине главице, </a:t>
            </a:r>
          </a:p>
          <a:p>
            <a:r>
              <a:rPr lang="sr-Cyrl-RS" sz="3200" dirty="0"/>
              <a:t>локална </a:t>
            </a:r>
            <a:r>
              <a:rPr lang="sr-Cyrl-RS" sz="3200" dirty="0" err="1"/>
              <a:t>хипоплазија</a:t>
            </a:r>
            <a:r>
              <a:rPr lang="sr-Cyrl-RS" sz="3200" dirty="0"/>
              <a:t> глеђи и потпуна </a:t>
            </a:r>
            <a:r>
              <a:rPr lang="sr-Cyrl-RS" sz="3200" dirty="0" err="1"/>
              <a:t>аплазија</a:t>
            </a:r>
            <a:r>
              <a:rPr lang="sr-Cyrl-RS" sz="3200" dirty="0"/>
              <a:t> глеђи.</a:t>
            </a:r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1493976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000" b="1" dirty="0">
                <a:solidFill>
                  <a:srgbClr val="FFFF00"/>
                </a:solidFill>
              </a:rPr>
              <a:t>AMELOGENESIS IMPERFECTA</a:t>
            </a:r>
            <a:r>
              <a:rPr lang="sr-Cyrl-RS" sz="4000" b="1" dirty="0">
                <a:solidFill>
                  <a:srgbClr val="FFFF00"/>
                </a:solidFill>
              </a:rPr>
              <a:t> </a:t>
            </a:r>
            <a:br>
              <a:rPr lang="sr-Cyrl-RS" sz="4000" b="1" dirty="0">
                <a:solidFill>
                  <a:srgbClr val="FFFF00"/>
                </a:solidFill>
              </a:rPr>
            </a:br>
            <a:r>
              <a:rPr lang="sr-Cyrl-RS" sz="4000" b="1" dirty="0">
                <a:solidFill>
                  <a:srgbClr val="FFFF00"/>
                </a:solidFill>
              </a:rPr>
              <a:t>(ДИСПЛАЗИЈА ГЛЕЂИ)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/>
          </a:p>
          <a:p>
            <a:r>
              <a:rPr lang="sr-Cyrl-RS" dirty="0"/>
              <a:t>Б) ХИПОМИНЕРАЛИЗОВАНИ ОБЛИК је чешћа појава и узрокована је поремећајима у </a:t>
            </a:r>
            <a:r>
              <a:rPr lang="sr-Cyrl-RS" dirty="0" err="1"/>
              <a:t>минерализацији</a:t>
            </a:r>
            <a:r>
              <a:rPr lang="sr-Cyrl-RS" dirty="0"/>
              <a:t> глеђи.</a:t>
            </a:r>
          </a:p>
          <a:p>
            <a:r>
              <a:rPr lang="sr-Cyrl-RS" dirty="0"/>
              <a:t>Зуби су нормалног облика и димензија.</a:t>
            </a:r>
          </a:p>
          <a:p>
            <a:r>
              <a:rPr lang="sr-Cyrl-RS" dirty="0"/>
              <a:t>По саставу су </a:t>
            </a:r>
            <a:r>
              <a:rPr lang="sr-Cyrl-RS" dirty="0" err="1"/>
              <a:t>кредасти</a:t>
            </a:r>
            <a:r>
              <a:rPr lang="sr-Cyrl-RS" dirty="0"/>
              <a:t> и мекани па се лако и брзо троше и ломе, а због оскудног садржаја минерала слабо су видљиви на рендгенским снимцима.</a:t>
            </a:r>
          </a:p>
          <a:p>
            <a:r>
              <a:rPr lang="sr-Cyrl-RS" dirty="0"/>
              <a:t>Тамносмеђе су боје.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89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000" b="1" dirty="0">
                <a:solidFill>
                  <a:srgbClr val="FFFF00"/>
                </a:solidFill>
              </a:rPr>
              <a:t>AMELOGENESIS IMPERFECTA</a:t>
            </a:r>
            <a:r>
              <a:rPr lang="sr-Cyrl-RS" sz="4000" b="1" dirty="0">
                <a:solidFill>
                  <a:srgbClr val="FFFF00"/>
                </a:solidFill>
              </a:rPr>
              <a:t> (ДИСПЛАЗИЈА ГЛЕЂИ)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825625"/>
            <a:ext cx="10233800" cy="4884268"/>
          </a:xfrm>
        </p:spPr>
        <p:txBody>
          <a:bodyPr>
            <a:normAutofit lnSpcReduction="10000"/>
          </a:bodyPr>
          <a:lstStyle/>
          <a:p>
            <a:r>
              <a:rPr lang="sr-Cyrl-RS" dirty="0"/>
              <a:t>Ц) ХИПОМАТУРАЦИЈСКИ ОБЛИК  настаје током апозиције.</a:t>
            </a:r>
          </a:p>
          <a:p>
            <a:r>
              <a:rPr lang="sr-Cyrl-RS" dirty="0"/>
              <a:t>Глеђ је нормалне дебљине али са малим садржајем минерала, што узрокује њену мекоћу.</a:t>
            </a:r>
          </a:p>
          <a:p>
            <a:r>
              <a:rPr lang="sr-Cyrl-RS" dirty="0"/>
              <a:t>Разликујемо два облика </a:t>
            </a:r>
            <a:r>
              <a:rPr lang="sr-Cyrl-RS" dirty="0" err="1"/>
              <a:t>хипоматурације</a:t>
            </a:r>
            <a:r>
              <a:rPr lang="sr-Cyrl-RS" dirty="0"/>
              <a:t>:</a:t>
            </a:r>
          </a:p>
          <a:p>
            <a:pPr marL="0" indent="0">
              <a:buNone/>
            </a:pPr>
            <a:endParaRPr lang="sr-Cyrl-RS" dirty="0"/>
          </a:p>
          <a:p>
            <a:r>
              <a:rPr lang="sr-Cyrl-RS" dirty="0"/>
              <a:t>1. </a:t>
            </a:r>
            <a:r>
              <a:rPr lang="sr-Cyrl-RS" dirty="0" err="1"/>
              <a:t>Пигментована</a:t>
            </a:r>
            <a:r>
              <a:rPr lang="sr-Cyrl-RS" dirty="0"/>
              <a:t> </a:t>
            </a:r>
            <a:r>
              <a:rPr lang="sr-Cyrl-RS" dirty="0" err="1"/>
              <a:t>хипоматурација</a:t>
            </a:r>
            <a:r>
              <a:rPr lang="sr-Cyrl-RS" dirty="0"/>
              <a:t> глеђи</a:t>
            </a:r>
          </a:p>
          <a:p>
            <a:r>
              <a:rPr lang="sr-Cyrl-RS" dirty="0"/>
              <a:t>2. Распршена замућеност глеђи односно пахуљасти зуби.</a:t>
            </a:r>
          </a:p>
          <a:p>
            <a:pPr marL="0" indent="0">
              <a:buNone/>
            </a:pPr>
            <a:endParaRPr lang="sr-Cyrl-RS" dirty="0"/>
          </a:p>
          <a:p>
            <a:r>
              <a:rPr lang="sr-Cyrl-RS" dirty="0"/>
              <a:t>Пахуљасти зуби су најчешћи а одликују се белим слојем налик на пахуље снега у подручју </a:t>
            </a:r>
            <a:r>
              <a:rPr lang="sr-Cyrl-RS" dirty="0" err="1"/>
              <a:t>инцизалних</a:t>
            </a:r>
            <a:r>
              <a:rPr lang="sr-Cyrl-RS" dirty="0"/>
              <a:t> бридова горњих секутића.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65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000" b="1" dirty="0">
                <a:solidFill>
                  <a:srgbClr val="FFFF00"/>
                </a:solidFill>
              </a:rPr>
              <a:t>DENTINOGENESIS IMPERFECTA </a:t>
            </a:r>
            <a:r>
              <a:rPr lang="sr-Cyrl-RS" sz="4000" b="1" dirty="0">
                <a:solidFill>
                  <a:srgbClr val="FFFF00"/>
                </a:solidFill>
              </a:rPr>
              <a:t> (ДИСПЛАЗИЈА ДЕНТИНА)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825625"/>
            <a:ext cx="10233800" cy="4884268"/>
          </a:xfrm>
        </p:spPr>
        <p:txBody>
          <a:bodyPr>
            <a:normAutofit fontScale="92500" lnSpcReduction="10000"/>
          </a:bodyPr>
          <a:lstStyle/>
          <a:p>
            <a:r>
              <a:rPr lang="sr-Cyrl-RS" dirty="0"/>
              <a:t>Наследна је неправилност и захвата зубе обе </a:t>
            </a:r>
            <a:r>
              <a:rPr lang="sr-Cyrl-RS" dirty="0" err="1"/>
              <a:t>дентиције</a:t>
            </a:r>
            <a:r>
              <a:rPr lang="sr-Cyrl-RS" dirty="0"/>
              <a:t>.</a:t>
            </a:r>
          </a:p>
          <a:p>
            <a:r>
              <a:rPr lang="sr-Cyrl-RS" dirty="0"/>
              <a:t>При ницању зуби су нормалног облика, али примарно постоји </a:t>
            </a:r>
            <a:r>
              <a:rPr lang="sr-Cyrl-RS" dirty="0" err="1"/>
              <a:t>глеђни</a:t>
            </a:r>
            <a:r>
              <a:rPr lang="sr-Cyrl-RS" dirty="0"/>
              <a:t> дефект.</a:t>
            </a:r>
          </a:p>
          <a:p>
            <a:r>
              <a:rPr lang="sr-Cyrl-RS" dirty="0"/>
              <a:t>Глеђ се због тога брзо потроши, па остаје смеђи </a:t>
            </a:r>
            <a:r>
              <a:rPr lang="sr-Cyrl-RS" dirty="0" err="1"/>
              <a:t>опалесцентни</a:t>
            </a:r>
            <a:r>
              <a:rPr lang="sr-Cyrl-RS" dirty="0"/>
              <a:t> </a:t>
            </a:r>
            <a:r>
              <a:rPr lang="sr-Cyrl-RS" dirty="0" err="1"/>
              <a:t>дентин</a:t>
            </a:r>
            <a:r>
              <a:rPr lang="sr-Cyrl-RS" dirty="0"/>
              <a:t>.</a:t>
            </a:r>
          </a:p>
          <a:p>
            <a:r>
              <a:rPr lang="sr-Cyrl-RS" dirty="0" err="1"/>
              <a:t>Облитерација</a:t>
            </a:r>
            <a:r>
              <a:rPr lang="sr-Cyrl-RS" dirty="0"/>
              <a:t> зубне пулпе настаје пре почетка трошења, па је пулпа ретко експонирана.</a:t>
            </a:r>
          </a:p>
          <a:p>
            <a:r>
              <a:rPr lang="sr-Cyrl-RS" dirty="0" err="1"/>
              <a:t>Дентин</a:t>
            </a:r>
            <a:r>
              <a:rPr lang="sr-Cyrl-RS" dirty="0"/>
              <a:t> је линеарне структуре са мало широких и неправилних </a:t>
            </a:r>
            <a:r>
              <a:rPr lang="sr-Cyrl-RS" dirty="0" err="1"/>
              <a:t>дентинских</a:t>
            </a:r>
            <a:r>
              <a:rPr lang="sr-Cyrl-RS" dirty="0"/>
              <a:t> </a:t>
            </a:r>
            <a:r>
              <a:rPr lang="sr-Cyrl-RS" dirty="0" err="1"/>
              <a:t>тубулуса</a:t>
            </a:r>
            <a:r>
              <a:rPr lang="sr-Cyrl-RS" dirty="0"/>
              <a:t>, а </a:t>
            </a:r>
            <a:r>
              <a:rPr lang="sr-Cyrl-RS" dirty="0" err="1"/>
              <a:t>глеђно</a:t>
            </a:r>
            <a:r>
              <a:rPr lang="sr-Cyrl-RS" dirty="0"/>
              <a:t> </a:t>
            </a:r>
            <a:r>
              <a:rPr lang="sr-Cyrl-RS" dirty="0" err="1"/>
              <a:t>дентински</a:t>
            </a:r>
            <a:r>
              <a:rPr lang="sr-Cyrl-RS" dirty="0"/>
              <a:t> спој је равнији него обично, што слаби спој глеђи и </a:t>
            </a:r>
            <a:r>
              <a:rPr lang="sr-Cyrl-RS" dirty="0" err="1"/>
              <a:t>дентина</a:t>
            </a:r>
            <a:r>
              <a:rPr lang="sr-Cyrl-RS" dirty="0"/>
              <a:t>, што омогућава лакше „љуштење“ глеђи.</a:t>
            </a:r>
          </a:p>
          <a:p>
            <a:r>
              <a:rPr lang="sr-Cyrl-RS" dirty="0" err="1"/>
              <a:t>Минерализација</a:t>
            </a:r>
            <a:r>
              <a:rPr lang="sr-Cyrl-RS" dirty="0"/>
              <a:t> тог </a:t>
            </a:r>
            <a:r>
              <a:rPr lang="sr-Cyrl-RS" dirty="0" err="1"/>
              <a:t>дентина</a:t>
            </a:r>
            <a:r>
              <a:rPr lang="sr-Cyrl-RS" dirty="0"/>
              <a:t> није довољна, па он има мању тврдоћу.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3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b="1" dirty="0">
                <a:solidFill>
                  <a:srgbClr val="FFFF00"/>
                </a:solidFill>
              </a:rPr>
              <a:t>Неправилност у боји зуба (</a:t>
            </a:r>
            <a:r>
              <a:rPr lang="sr-Cyrl-RS" b="1" dirty="0" err="1">
                <a:solidFill>
                  <a:srgbClr val="FFFF00"/>
                </a:solidFill>
              </a:rPr>
              <a:t>дисколорација</a:t>
            </a:r>
            <a:r>
              <a:rPr lang="sr-Cyrl-RS" b="1" dirty="0">
                <a:solidFill>
                  <a:srgbClr val="FFFF00"/>
                </a:solidFill>
              </a:rPr>
              <a:t>)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/>
          </a:p>
          <a:p>
            <a:r>
              <a:rPr lang="sr-Cyrl-RS" dirty="0"/>
              <a:t>Неправилност у боји зуба изазвана је спољашњим и унутрашњим чиниоцима.</a:t>
            </a:r>
          </a:p>
          <a:p>
            <a:r>
              <a:rPr lang="sr-Cyrl-RS" dirty="0"/>
              <a:t>Спољашњи чиниоци су: храна и пиће, лоша хигијена, дуван, материјал за пуњење и сл.</a:t>
            </a:r>
          </a:p>
          <a:p>
            <a:r>
              <a:rPr lang="sr-Cyrl-RS" dirty="0"/>
              <a:t>Унутрашњи чиниоци су: поједини лекови (јод, </a:t>
            </a:r>
            <a:r>
              <a:rPr lang="sr-Cyrl-RS" dirty="0" err="1"/>
              <a:t>тетрациклини</a:t>
            </a:r>
            <a:r>
              <a:rPr lang="sr-Cyrl-RS" dirty="0"/>
              <a:t>, пуњења од гвожђа), крвни пигменти (</a:t>
            </a:r>
            <a:r>
              <a:rPr lang="sr-Cyrl-RS" dirty="0" err="1"/>
              <a:t>хемосидерин</a:t>
            </a:r>
            <a:r>
              <a:rPr lang="sr-Cyrl-RS" dirty="0"/>
              <a:t>, </a:t>
            </a:r>
            <a:r>
              <a:rPr lang="sr-Cyrl-RS" dirty="0" err="1"/>
              <a:t>билирубин</a:t>
            </a:r>
            <a:r>
              <a:rPr lang="sr-Cyrl-RS" dirty="0"/>
              <a:t>, </a:t>
            </a:r>
            <a:r>
              <a:rPr lang="sr-Cyrl-RS" dirty="0" err="1"/>
              <a:t>биливердин</a:t>
            </a:r>
            <a:r>
              <a:rPr lang="sr-Cyrl-RS" dirty="0"/>
              <a:t>), продукти бактерија, продукти распада ћелија, поремећен метаболизам итд.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63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184856" y="1326524"/>
            <a:ext cx="9968248" cy="485043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r-Cyrl-RS" sz="3200" dirty="0"/>
          </a:p>
          <a:p>
            <a:r>
              <a:rPr lang="sr-Cyrl-RS" sz="3200" dirty="0"/>
              <a:t>Развојне и стечене </a:t>
            </a:r>
            <a:r>
              <a:rPr lang="sr-Cyrl-RS" sz="3200" dirty="0" err="1"/>
              <a:t>направилности</a:t>
            </a:r>
            <a:r>
              <a:rPr lang="sr-Cyrl-RS" sz="3200" dirty="0"/>
              <a:t> зуба су веома битне за анализу угриза на телу жртве јер свако одступање у морфологији зуба придоноси бржем и лакшем проналажењу починиоца!!!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8078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093262" cy="1325563"/>
          </a:xfrm>
        </p:spPr>
        <p:txBody>
          <a:bodyPr>
            <a:normAutofit fontScale="90000"/>
          </a:bodyPr>
          <a:lstStyle/>
          <a:p>
            <a:r>
              <a:rPr lang="sr-Cyrl-RS" b="1" dirty="0">
                <a:solidFill>
                  <a:srgbClr val="FFFF00"/>
                </a:solidFill>
              </a:rPr>
              <a:t>Неправилност у боји зуба (</a:t>
            </a:r>
            <a:r>
              <a:rPr lang="sr-Cyrl-RS" b="1" dirty="0" err="1">
                <a:solidFill>
                  <a:srgbClr val="FFFF00"/>
                </a:solidFill>
              </a:rPr>
              <a:t>дисколорација</a:t>
            </a:r>
            <a:r>
              <a:rPr lang="sr-Cyrl-RS" b="1" dirty="0">
                <a:solidFill>
                  <a:srgbClr val="FFFF00"/>
                </a:solidFill>
              </a:rPr>
              <a:t>)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5624"/>
            <a:ext cx="6143223" cy="4935783"/>
          </a:xfrm>
        </p:spPr>
        <p:txBody>
          <a:bodyPr>
            <a:normAutofit fontScale="92500" lnSpcReduction="10000"/>
          </a:bodyPr>
          <a:lstStyle/>
          <a:p>
            <a:r>
              <a:rPr lang="sr-Cyrl-RS" b="1" dirty="0">
                <a:solidFill>
                  <a:srgbClr val="FFFF00"/>
                </a:solidFill>
              </a:rPr>
              <a:t>ФЛУОРОЗА</a:t>
            </a:r>
            <a:r>
              <a:rPr lang="sr-Cyrl-RS" dirty="0"/>
              <a:t> настаје због тровања флуоридима (</a:t>
            </a:r>
            <a:r>
              <a:rPr lang="sr-Latn-RS" i="1" dirty="0" err="1"/>
              <a:t>dosis</a:t>
            </a:r>
            <a:r>
              <a:rPr lang="sr-Latn-RS" i="1" dirty="0"/>
              <a:t> </a:t>
            </a:r>
            <a:r>
              <a:rPr lang="sr-Latn-RS" i="1" dirty="0" err="1"/>
              <a:t>letalis</a:t>
            </a:r>
            <a:r>
              <a:rPr lang="sr-Latn-RS" i="1" dirty="0"/>
              <a:t> </a:t>
            </a:r>
            <a:r>
              <a:rPr lang="sr-Latn-RS" i="1" dirty="0" err="1"/>
              <a:t>minima</a:t>
            </a:r>
            <a:r>
              <a:rPr lang="sr-Latn-RS" dirty="0"/>
              <a:t> </a:t>
            </a:r>
            <a:r>
              <a:rPr lang="sr-Cyrl-RS" dirty="0"/>
              <a:t>је од 6 до 9 </a:t>
            </a:r>
            <a:r>
              <a:rPr lang="sr-Cyrl-RS" dirty="0" err="1"/>
              <a:t>мгФ</a:t>
            </a:r>
            <a:r>
              <a:rPr lang="sr-Cyrl-RS" dirty="0"/>
              <a:t>/кг телесне масе).</a:t>
            </a:r>
          </a:p>
          <a:p>
            <a:r>
              <a:rPr lang="sr-Cyrl-RS" dirty="0"/>
              <a:t>На флуориде су најосетљивији зуби у развоју. Тровање флуоридима ремети нормалну </a:t>
            </a:r>
            <a:r>
              <a:rPr lang="sr-Cyrl-RS" dirty="0" err="1"/>
              <a:t>минерализацију</a:t>
            </a:r>
            <a:r>
              <a:rPr lang="sr-Cyrl-RS" dirty="0"/>
              <a:t> </a:t>
            </a:r>
            <a:r>
              <a:rPr lang="sr-Cyrl-RS" dirty="0" err="1"/>
              <a:t>глеђног</a:t>
            </a:r>
            <a:r>
              <a:rPr lang="sr-Cyrl-RS" dirty="0"/>
              <a:t> </a:t>
            </a:r>
            <a:r>
              <a:rPr lang="sr-Cyrl-RS" dirty="0" err="1"/>
              <a:t>матрикса</a:t>
            </a:r>
            <a:r>
              <a:rPr lang="sr-Cyrl-RS" dirty="0"/>
              <a:t> па настају површински дефекти глеђи и појачане </a:t>
            </a:r>
            <a:r>
              <a:rPr lang="sr-Cyrl-RS" dirty="0" err="1"/>
              <a:t>инкрементне</a:t>
            </a:r>
            <a:r>
              <a:rPr lang="sr-Cyrl-RS" dirty="0"/>
              <a:t> пруге.</a:t>
            </a:r>
          </a:p>
          <a:p>
            <a:r>
              <a:rPr lang="sr-Cyrl-RS" dirty="0"/>
              <a:t>У </a:t>
            </a:r>
            <a:r>
              <a:rPr lang="sr-Cyrl-RS" dirty="0" err="1"/>
              <a:t>дентину</a:t>
            </a:r>
            <a:r>
              <a:rPr lang="sr-Cyrl-RS" dirty="0"/>
              <a:t> настају </a:t>
            </a:r>
            <a:r>
              <a:rPr lang="sr-Cyrl-RS" dirty="0" err="1"/>
              <a:t>испруганост</a:t>
            </a:r>
            <a:r>
              <a:rPr lang="sr-Cyrl-RS" dirty="0"/>
              <a:t>, </a:t>
            </a:r>
            <a:r>
              <a:rPr lang="sr-Cyrl-RS" dirty="0" err="1"/>
              <a:t>хипопластични</a:t>
            </a:r>
            <a:r>
              <a:rPr lang="sr-Cyrl-RS" dirty="0"/>
              <a:t> дефекти, </a:t>
            </a:r>
            <a:r>
              <a:rPr lang="sr-Cyrl-RS" dirty="0" err="1"/>
              <a:t>хипоминерализовани</a:t>
            </a:r>
            <a:r>
              <a:rPr lang="sr-Cyrl-RS" dirty="0"/>
              <a:t> </a:t>
            </a:r>
            <a:r>
              <a:rPr lang="sr-Cyrl-RS" dirty="0" err="1"/>
              <a:t>интерглобуларни</a:t>
            </a:r>
            <a:r>
              <a:rPr lang="sr-Cyrl-RS" dirty="0"/>
              <a:t> простори и сл.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1825624"/>
            <a:ext cx="5486399" cy="4523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0650" y="1825625"/>
            <a:ext cx="5133930" cy="4351338"/>
          </a:xfrm>
        </p:spPr>
        <p:txBody>
          <a:bodyPr>
            <a:normAutofit lnSpcReduction="10000"/>
          </a:bodyPr>
          <a:lstStyle/>
          <a:p>
            <a:r>
              <a:rPr lang="sr-Cyrl-RS" b="1" dirty="0">
                <a:solidFill>
                  <a:srgbClr val="FFFF00"/>
                </a:solidFill>
              </a:rPr>
              <a:t>ТЕТРАЦИКЛИНИ</a:t>
            </a:r>
            <a:r>
              <a:rPr lang="sr-Cyrl-RS" dirty="0"/>
              <a:t> се током </a:t>
            </a:r>
            <a:r>
              <a:rPr lang="sr-Cyrl-RS" dirty="0" err="1"/>
              <a:t>минерализације</a:t>
            </a:r>
            <a:r>
              <a:rPr lang="sr-Cyrl-RS" dirty="0"/>
              <a:t> у структури зуба виде под ултраљубичастим зрацима као златне пруге, изразитије у </a:t>
            </a:r>
            <a:r>
              <a:rPr lang="sr-Cyrl-RS" dirty="0" err="1"/>
              <a:t>дентину</a:t>
            </a:r>
            <a:r>
              <a:rPr lang="sr-Cyrl-RS" dirty="0"/>
              <a:t> него у глеђи. </a:t>
            </a:r>
            <a:r>
              <a:rPr lang="sr-Cyrl-RS" dirty="0" err="1"/>
              <a:t>Тетрациклини</a:t>
            </a:r>
            <a:r>
              <a:rPr lang="sr-Cyrl-RS" dirty="0"/>
              <a:t> се у близини </a:t>
            </a:r>
            <a:r>
              <a:rPr lang="sr-Cyrl-RS" dirty="0" err="1"/>
              <a:t>глеђно-дентинског</a:t>
            </a:r>
            <a:r>
              <a:rPr lang="sr-Cyrl-RS" dirty="0"/>
              <a:t> споја накупљају више него у близини пулпе, те изазивају </a:t>
            </a:r>
            <a:r>
              <a:rPr lang="sr-Cyrl-RS" dirty="0" err="1"/>
              <a:t>хипоплазију</a:t>
            </a:r>
            <a:r>
              <a:rPr lang="sr-Cyrl-RS" dirty="0"/>
              <a:t> и обојеност глеђи.</a:t>
            </a:r>
          </a:p>
          <a:p>
            <a:endParaRPr lang="en-US" dirty="0"/>
          </a:p>
        </p:txBody>
      </p:sp>
      <p:sp>
        <p:nvSpPr>
          <p:cNvPr id="4" name="AutoShape 2" descr="Резултат слика за tetraciklini i boja zuba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Резултат слика за tetraciklini i boja zuba"/>
          <p:cNvSpPr>
            <a:spLocks noChangeAspect="1" noChangeArrowheads="1"/>
          </p:cNvSpPr>
          <p:nvPr/>
        </p:nvSpPr>
        <p:spPr bwMode="auto">
          <a:xfrm>
            <a:off x="12065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431" y="1690688"/>
            <a:ext cx="6362163" cy="474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6918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b="1" dirty="0">
                <a:solidFill>
                  <a:srgbClr val="FFFF00"/>
                </a:solidFill>
              </a:rPr>
              <a:t>Стечене структурне неправилности зуба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Структурни дефекти зубне глеђи настају током </a:t>
            </a:r>
            <a:r>
              <a:rPr lang="sr-Cyrl-RS" dirty="0" err="1"/>
              <a:t>ткивне</a:t>
            </a:r>
            <a:r>
              <a:rPr lang="sr-Cyrl-RS" dirty="0"/>
              <a:t> диференцијације, апозиције и </a:t>
            </a:r>
            <a:r>
              <a:rPr lang="sr-Cyrl-RS" dirty="0" err="1"/>
              <a:t>минерализације</a:t>
            </a:r>
            <a:r>
              <a:rPr lang="sr-Cyrl-RS" dirty="0"/>
              <a:t> зуба. </a:t>
            </a:r>
          </a:p>
          <a:p>
            <a:r>
              <a:rPr lang="sr-Cyrl-RS" dirty="0"/>
              <a:t>Неправилности се уочавају као </a:t>
            </a:r>
          </a:p>
          <a:p>
            <a:endParaRPr lang="sr-Cyrl-RS" dirty="0"/>
          </a:p>
          <a:p>
            <a:r>
              <a:rPr lang="sr-Cyrl-RS" dirty="0"/>
              <a:t>ХИПОПЛАЗИЈА</a:t>
            </a:r>
          </a:p>
          <a:p>
            <a:endParaRPr lang="sr-Cyrl-RS" dirty="0"/>
          </a:p>
          <a:p>
            <a:r>
              <a:rPr lang="sr-Cyrl-RS" dirty="0"/>
              <a:t>ХИПОМАТУРАЦИЈА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3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b="1" dirty="0">
                <a:solidFill>
                  <a:srgbClr val="FFFF00"/>
                </a:solidFill>
              </a:rPr>
              <a:t>Стечене структурне неправилности зуба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err="1"/>
              <a:t>Хипоплазија</a:t>
            </a:r>
            <a:r>
              <a:rPr lang="sr-Cyrl-RS" dirty="0"/>
              <a:t> глеђи је последица поремећаја у стварању </a:t>
            </a:r>
            <a:r>
              <a:rPr lang="sr-Cyrl-RS" dirty="0" err="1"/>
              <a:t>матрикса</a:t>
            </a:r>
            <a:r>
              <a:rPr lang="sr-Cyrl-RS" dirty="0"/>
              <a:t> и почетној </a:t>
            </a:r>
            <a:r>
              <a:rPr lang="sr-Cyrl-RS" dirty="0" err="1"/>
              <a:t>минерализацији</a:t>
            </a:r>
            <a:r>
              <a:rPr lang="sr-Cyrl-RS" dirty="0"/>
              <a:t> а огледа се у недостатку дела </a:t>
            </a:r>
            <a:r>
              <a:rPr lang="sr-Cyrl-RS" dirty="0" err="1"/>
              <a:t>глеђног</a:t>
            </a:r>
            <a:r>
              <a:rPr lang="sr-Cyrl-RS" dirty="0"/>
              <a:t> омотача.</a:t>
            </a:r>
          </a:p>
          <a:p>
            <a:r>
              <a:rPr lang="sr-Cyrl-RS" dirty="0"/>
              <a:t>Акутна </a:t>
            </a:r>
            <a:r>
              <a:rPr lang="sr-Cyrl-RS" dirty="0" err="1"/>
              <a:t>хипоплазија</a:t>
            </a:r>
            <a:r>
              <a:rPr lang="sr-Cyrl-RS" dirty="0"/>
              <a:t> се огледа у оштећењима глеђи у облику хоризонталних линеарних дефеката и оштро је ограничена од околног ткива, а бразде и редови јамица прстенасто окружују део зубне круне.</a:t>
            </a:r>
          </a:p>
          <a:p>
            <a:r>
              <a:rPr lang="sr-Cyrl-RS" dirty="0"/>
              <a:t>Хронична </a:t>
            </a:r>
            <a:r>
              <a:rPr lang="sr-Cyrl-RS" dirty="0" err="1"/>
              <a:t>хипоплазија</a:t>
            </a:r>
            <a:r>
              <a:rPr lang="sr-Cyrl-RS" dirty="0"/>
              <a:t> огледа се у </a:t>
            </a:r>
            <a:r>
              <a:rPr lang="sr-Cyrl-RS" dirty="0" err="1"/>
              <a:t>мрљастим</a:t>
            </a:r>
            <a:r>
              <a:rPr lang="sr-Cyrl-RS" dirty="0"/>
              <a:t> дефектима глеђи код којих висина у </a:t>
            </a:r>
            <a:r>
              <a:rPr lang="sr-Cyrl-RS" dirty="0" err="1"/>
              <a:t>оклузо</a:t>
            </a:r>
            <a:r>
              <a:rPr lang="sr-Cyrl-RS" dirty="0"/>
              <a:t>-цервикалном смеру упућује на дужину трајања штетног деловања (</a:t>
            </a:r>
            <a:r>
              <a:rPr lang="sr-Cyrl-RS" dirty="0" err="1"/>
              <a:t>ноксе</a:t>
            </a:r>
            <a:r>
              <a:rPr lang="sr-Cyrl-RS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2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b="1" dirty="0">
                <a:solidFill>
                  <a:srgbClr val="FFFF00"/>
                </a:solidFill>
              </a:rPr>
              <a:t>Стечене структурне неправилности зуба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dirty="0" err="1"/>
              <a:t>Хипоматурација</a:t>
            </a:r>
            <a:r>
              <a:rPr lang="sr-Cyrl-RS" dirty="0"/>
              <a:t> глеђи последица је неправилности у раздобљу </a:t>
            </a:r>
            <a:r>
              <a:rPr lang="sr-Cyrl-RS" dirty="0" err="1"/>
              <a:t>преерупцијске</a:t>
            </a:r>
            <a:r>
              <a:rPr lang="sr-Cyrl-RS" dirty="0"/>
              <a:t> </a:t>
            </a:r>
            <a:r>
              <a:rPr lang="sr-Cyrl-RS" dirty="0" err="1"/>
              <a:t>матурације</a:t>
            </a:r>
            <a:r>
              <a:rPr lang="sr-Cyrl-RS" dirty="0"/>
              <a:t> глеђи, а примећује се у прозирности глеђи и белим </a:t>
            </a:r>
            <a:r>
              <a:rPr lang="sr-Cyrl-RS" dirty="0" err="1"/>
              <a:t>кредастим</a:t>
            </a:r>
            <a:r>
              <a:rPr lang="sr-Cyrl-RS" dirty="0"/>
              <a:t> мрљама које се добро разликују од почетног </a:t>
            </a:r>
            <a:r>
              <a:rPr lang="sr-Cyrl-RS" dirty="0" err="1"/>
              <a:t>кариозног</a:t>
            </a:r>
            <a:r>
              <a:rPr lang="sr-Cyrl-RS" dirty="0"/>
              <a:t> процеса, или </a:t>
            </a:r>
            <a:r>
              <a:rPr lang="sr-Cyrl-RS" dirty="0" err="1"/>
              <a:t>жутосмеђом</a:t>
            </a:r>
            <a:r>
              <a:rPr lang="sr-Cyrl-RS" dirty="0"/>
              <a:t> обојеношћу.</a:t>
            </a:r>
          </a:p>
          <a:p>
            <a:r>
              <a:rPr lang="sr-Cyrl-RS" dirty="0"/>
              <a:t>Структурни дефекти </a:t>
            </a:r>
            <a:r>
              <a:rPr lang="sr-Cyrl-RS" dirty="0" err="1"/>
              <a:t>дентина</a:t>
            </a:r>
            <a:r>
              <a:rPr lang="sr-Cyrl-RS" dirty="0"/>
              <a:t> готово редовно прате стечене структурне неправилности глеђи, а могу се појавити и као последица општих поремећаја.</a:t>
            </a:r>
          </a:p>
          <a:p>
            <a:r>
              <a:rPr lang="sr-Cyrl-RS" dirty="0"/>
              <a:t>Најчешће запажамо карактеристичне облике тих неправилности што се манифестује као проширени </a:t>
            </a:r>
            <a:r>
              <a:rPr lang="sr-Cyrl-RS" dirty="0" err="1"/>
              <a:t>инкременти</a:t>
            </a:r>
            <a:r>
              <a:rPr lang="sr-Cyrl-RS" dirty="0"/>
              <a:t> </a:t>
            </a:r>
            <a:r>
              <a:rPr lang="sr-Latn-RS" dirty="0" err="1"/>
              <a:t>Owenove</a:t>
            </a:r>
            <a:r>
              <a:rPr lang="sr-Cyrl-RS" dirty="0"/>
              <a:t> црте, слојевите концентрације </a:t>
            </a:r>
            <a:r>
              <a:rPr lang="sr-Cyrl-RS" dirty="0" err="1"/>
              <a:t>интерглобуларног</a:t>
            </a:r>
            <a:r>
              <a:rPr lang="sr-Cyrl-RS" dirty="0"/>
              <a:t> </a:t>
            </a:r>
            <a:r>
              <a:rPr lang="sr-Cyrl-RS" dirty="0" err="1"/>
              <a:t>дентина</a:t>
            </a:r>
            <a:r>
              <a:rPr lang="sr-Cyrl-RS" dirty="0"/>
              <a:t> уздуж црта и неправилан смер </a:t>
            </a:r>
            <a:r>
              <a:rPr lang="sr-Cyrl-RS" dirty="0" err="1"/>
              <a:t>дентинских</a:t>
            </a:r>
            <a:r>
              <a:rPr lang="sr-Cyrl-RS" dirty="0"/>
              <a:t> каналића.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241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828" y="231417"/>
            <a:ext cx="8151813" cy="6478588"/>
          </a:xfrm>
        </p:spPr>
      </p:pic>
    </p:spTree>
    <p:extLst>
      <p:ext uri="{BB962C8B-B14F-4D97-AF65-F5344CB8AC3E}">
        <p14:creationId xmlns:p14="http://schemas.microsoft.com/office/powerpoint/2010/main" val="967599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Неправилности у величини зуба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200" b="1" dirty="0">
                <a:solidFill>
                  <a:srgbClr val="FFFF00"/>
                </a:solidFill>
              </a:rPr>
              <a:t>МАКРОДОНЦИЈА</a:t>
            </a:r>
          </a:p>
          <a:p>
            <a:r>
              <a:rPr lang="sr-Cyrl-RS" sz="3200" dirty="0"/>
              <a:t> Генетски условљен поремећај </a:t>
            </a:r>
            <a:r>
              <a:rPr lang="sr-Cyrl-RS" sz="3200" dirty="0" err="1"/>
              <a:t>одонтогенезе</a:t>
            </a:r>
            <a:r>
              <a:rPr lang="sr-Cyrl-RS" sz="3200" dirty="0"/>
              <a:t>.</a:t>
            </a:r>
          </a:p>
          <a:p>
            <a:r>
              <a:rPr lang="sr-Cyrl-RS" sz="3200" dirty="0"/>
              <a:t>Чешћа је код трајних зуба.</a:t>
            </a:r>
          </a:p>
          <a:p>
            <a:r>
              <a:rPr lang="sr-Cyrl-RS" sz="3200" dirty="0"/>
              <a:t>Јавља се на предњим зубима, </a:t>
            </a:r>
            <a:r>
              <a:rPr lang="sr-Cyrl-RS" sz="3200" dirty="0" err="1"/>
              <a:t>мезиодистални</a:t>
            </a:r>
            <a:r>
              <a:rPr lang="sr-Cyrl-RS" sz="3200" dirty="0"/>
              <a:t> промер може бити чак за 80 % већи од нормалног.</a:t>
            </a:r>
          </a:p>
          <a:p>
            <a:r>
              <a:rPr lang="sr-Cyrl-RS" sz="3200" dirty="0"/>
              <a:t>Овакви зуби ремете естетику али и функцију јер узрокују компресије и неправилан положај зуба.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3143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648" y="1455312"/>
            <a:ext cx="7765960" cy="500988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3090930" y="365125"/>
            <a:ext cx="4417453" cy="1325563"/>
          </a:xfrm>
        </p:spPr>
        <p:txBody>
          <a:bodyPr>
            <a:normAutofit/>
          </a:bodyPr>
          <a:lstStyle/>
          <a:p>
            <a:r>
              <a:rPr lang="sr-Cyrl-RS" sz="4000" dirty="0"/>
              <a:t>МАКРОДОНЦИЈА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042972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Неправилности у величини зуба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200" b="1" dirty="0">
                <a:solidFill>
                  <a:srgbClr val="FFFF00"/>
                </a:solidFill>
              </a:rPr>
              <a:t>МИКРОДОНЦИЈА</a:t>
            </a:r>
          </a:p>
          <a:p>
            <a:pPr marL="0" indent="0">
              <a:buNone/>
            </a:pPr>
            <a:endParaRPr lang="sr-Cyrl-RS" sz="3200" b="1" dirty="0">
              <a:solidFill>
                <a:srgbClr val="FFC000"/>
              </a:solidFill>
            </a:endParaRPr>
          </a:p>
          <a:p>
            <a:r>
              <a:rPr lang="sr-Cyrl-RS" sz="3200" dirty="0">
                <a:solidFill>
                  <a:schemeClr val="tx1"/>
                </a:solidFill>
              </a:rPr>
              <a:t>Генетски условљен поремећај </a:t>
            </a:r>
            <a:r>
              <a:rPr lang="sr-Cyrl-RS" sz="3200" dirty="0" err="1">
                <a:solidFill>
                  <a:schemeClr val="tx1"/>
                </a:solidFill>
              </a:rPr>
              <a:t>одонтогенезе</a:t>
            </a:r>
            <a:endParaRPr lang="sr-Cyrl-RS" sz="3200" dirty="0">
              <a:solidFill>
                <a:schemeClr val="tx1"/>
              </a:solidFill>
            </a:endParaRPr>
          </a:p>
          <a:p>
            <a:r>
              <a:rPr lang="sr-Cyrl-RS" sz="3200" dirty="0">
                <a:solidFill>
                  <a:schemeClr val="tx1"/>
                </a:solidFill>
              </a:rPr>
              <a:t>Сви зуби су, или само поједини, неприродно мали, па зубни низ изгледа рупичасто.</a:t>
            </a:r>
          </a:p>
          <a:p>
            <a:r>
              <a:rPr lang="sr-Cyrl-RS" sz="3200" dirty="0">
                <a:solidFill>
                  <a:schemeClr val="tx1"/>
                </a:solidFill>
              </a:rPr>
              <a:t>Најчешћа је код горњих латералних секутића и доњих умњака.</a:t>
            </a:r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94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Depth</Template>
  <TotalTime>1764</TotalTime>
  <Words>2827</Words>
  <Application>Microsoft Office PowerPoint</Application>
  <PresentationFormat>Widescreen</PresentationFormat>
  <Paragraphs>285</Paragraphs>
  <Slides>65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8" baseType="lpstr">
      <vt:lpstr>Arial</vt:lpstr>
      <vt:lpstr>Corbel</vt:lpstr>
      <vt:lpstr>Depth</vt:lpstr>
      <vt:lpstr>Развојне и стечене неправилности зуба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Неправилности у величини зуба</vt:lpstr>
      <vt:lpstr>МАКРОДОНЦИЈА</vt:lpstr>
      <vt:lpstr>Неправилности у величини зуба</vt:lpstr>
      <vt:lpstr>МИКРОДОНЦИЈА</vt:lpstr>
      <vt:lpstr>Mикродонција</vt:lpstr>
      <vt:lpstr>Неправилности у броју зуба</vt:lpstr>
      <vt:lpstr>Прекобројни зуб</vt:lpstr>
      <vt:lpstr>Хипердонција- прекобројни зуби</vt:lpstr>
      <vt:lpstr>PowerPoint Presentation</vt:lpstr>
      <vt:lpstr>Неправилности у броју зуба</vt:lpstr>
      <vt:lpstr>Хиподонција-смањен број зуба</vt:lpstr>
      <vt:lpstr>Хиподонција-смањен број зуба</vt:lpstr>
      <vt:lpstr>Неправилности у положају зуба</vt:lpstr>
      <vt:lpstr>Неправилности у положају зуба</vt:lpstr>
      <vt:lpstr>Неправилности у положају зуба</vt:lpstr>
      <vt:lpstr>Неправилности у положају зуба</vt:lpstr>
      <vt:lpstr>Неправилности у облику зуба</vt:lpstr>
      <vt:lpstr>Неправилности у облику зуба</vt:lpstr>
      <vt:lpstr>Меziodens</vt:lpstr>
      <vt:lpstr>PowerPoint Presentation</vt:lpstr>
      <vt:lpstr>PowerPoint Presentation</vt:lpstr>
      <vt:lpstr>      Срасли зуби (dentes concreti)</vt:lpstr>
      <vt:lpstr>     Срасли зуби (dentes concreti)</vt:lpstr>
      <vt:lpstr>Стопљени зуби (dentes confusi)</vt:lpstr>
      <vt:lpstr>Стопљени зуби (dentes confusi)</vt:lpstr>
      <vt:lpstr>Стопљени зуби </vt:lpstr>
      <vt:lpstr>Стопљени зуб</vt:lpstr>
      <vt:lpstr>Удвостручење зуба (геминација, schisodontia)</vt:lpstr>
      <vt:lpstr>DENTES GEMELLI, DENTES GEMINATI</vt:lpstr>
      <vt:lpstr>Инвагинација зуба  (dentes invaginatus, dens in dente)</vt:lpstr>
      <vt:lpstr>PowerPoint Presentation</vt:lpstr>
      <vt:lpstr>PowerPoint Presentation</vt:lpstr>
      <vt:lpstr>Инвагинација зуба (dens invaginatus, dens in dente)</vt:lpstr>
      <vt:lpstr>Инвагинација зуба</vt:lpstr>
      <vt:lpstr>Евагинација зуба</vt:lpstr>
      <vt:lpstr>PowerPoint Presentation</vt:lpstr>
      <vt:lpstr>PowerPoint Presentation</vt:lpstr>
      <vt:lpstr>Наслаге на глеђи</vt:lpstr>
      <vt:lpstr>PowerPoint Presentation</vt:lpstr>
      <vt:lpstr>   Тауродонтизам (odus-зуб, tauros-говедо)</vt:lpstr>
      <vt:lpstr>PowerPoint Presentation</vt:lpstr>
      <vt:lpstr>Хачинсонови секутићи</vt:lpstr>
      <vt:lpstr>PowerPoint Presentation</vt:lpstr>
      <vt:lpstr>PowerPoint Presentation</vt:lpstr>
      <vt:lpstr>Неправилности у зубној структури</vt:lpstr>
      <vt:lpstr>Наследне структурне неправилности</vt:lpstr>
      <vt:lpstr>Наследне структурне неправилности</vt:lpstr>
      <vt:lpstr>AMELOGENESIS IMPERFECTA (ДИСПЛАЗИЈА ГЛЕЂИ)</vt:lpstr>
      <vt:lpstr>PowerPoint Presentation</vt:lpstr>
      <vt:lpstr>AMELOGENESIS IMPERFECTA  (ДИСПЛАЗИЈА ГЛЕЂИ)</vt:lpstr>
      <vt:lpstr>AMELOGENESIS IMPERFECTA (ДИСПЛАЗИЈА ГЛЕЂИ)</vt:lpstr>
      <vt:lpstr>DENTINOGENESIS IMPERFECTA  (ДИСПЛАЗИЈА ДЕНТИНА)</vt:lpstr>
      <vt:lpstr>Неправилност у боји зуба (дисколорација)</vt:lpstr>
      <vt:lpstr>Неправилност у боји зуба (дисколорација)</vt:lpstr>
      <vt:lpstr>PowerPoint Presentation</vt:lpstr>
      <vt:lpstr>Стечене структурне неправилности зуба</vt:lpstr>
      <vt:lpstr>Стечене структурне неправилности зуба</vt:lpstr>
      <vt:lpstr>Стечене структурне неправилности зуба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Развојне и стечене неправилности зуба</dc:title>
  <dc:creator>Suzana Matejic</dc:creator>
  <cp:lastModifiedBy>Suza</cp:lastModifiedBy>
  <cp:revision>87</cp:revision>
  <dcterms:created xsi:type="dcterms:W3CDTF">2015-01-25T20:24:50Z</dcterms:created>
  <dcterms:modified xsi:type="dcterms:W3CDTF">2018-04-01T19:40:28Z</dcterms:modified>
</cp:coreProperties>
</file>